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323" r:id="rId2"/>
    <p:sldId id="338" r:id="rId3"/>
    <p:sldId id="324" r:id="rId4"/>
    <p:sldId id="333" r:id="rId5"/>
    <p:sldId id="320" r:id="rId6"/>
    <p:sldId id="334" r:id="rId7"/>
    <p:sldId id="326" r:id="rId8"/>
    <p:sldId id="335" r:id="rId9"/>
    <p:sldId id="325" r:id="rId10"/>
    <p:sldId id="336" r:id="rId11"/>
    <p:sldId id="337" r:id="rId12"/>
    <p:sldId id="339" r:id="rId13"/>
    <p:sldId id="340" r:id="rId14"/>
    <p:sldId id="329" r:id="rId15"/>
    <p:sldId id="328" r:id="rId16"/>
    <p:sldId id="330" r:id="rId17"/>
    <p:sldId id="327" r:id="rId18"/>
    <p:sldId id="331" r:id="rId19"/>
    <p:sldId id="33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2FC3"/>
    <a:srgbClr val="EFF0F1"/>
    <a:srgbClr val="8267DB"/>
    <a:srgbClr val="484848"/>
    <a:srgbClr val="5D46AE"/>
    <a:srgbClr val="4165C1"/>
    <a:srgbClr val="FAAC0F"/>
    <a:srgbClr val="A61034"/>
    <a:srgbClr val="E15B24"/>
    <a:srgbClr val="A80E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0" autoAdjust="0"/>
    <p:restoredTop sz="94660"/>
  </p:normalViewPr>
  <p:slideViewPr>
    <p:cSldViewPr snapToGrid="0" showGuides="1">
      <p:cViewPr>
        <p:scale>
          <a:sx n="75" d="100"/>
          <a:sy n="75" d="100"/>
        </p:scale>
        <p:origin x="926" y="42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14E1D-CC46-4315-9E17-6FE3253BF89F}" type="datetimeFigureOut">
              <a:rPr lang="en-US" smtClean="0"/>
              <a:t>5/8/2021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A8801-4BFC-4608-B9D0-CF764799597C}" type="slidenum">
              <a:rPr lang="en-US" smtClean="0"/>
              <a:t>‹#›</a:t>
            </a:fld>
            <a:endParaRPr lang="en-US"/>
          </a:p>
        </p:txBody>
      </p:sp>
    </p:spTree>
    <p:extLst>
      <p:ext uri="{BB962C8B-B14F-4D97-AF65-F5344CB8AC3E}">
        <p14:creationId xmlns:p14="http://schemas.microsoft.com/office/powerpoint/2010/main" val="1728303859"/>
      </p:ext>
    </p:extLst>
  </p:cSld>
  <p:clrMap bg1="lt1" tx1="dk1" bg2="lt2" tx2="dk2" accent1="accent1" accent2="accent2" accent3="accent3" accent4="accent4" accent5="accent5" accent6="accent6" hlink="hlink" folHlink="folHlink"/>
  <p:notesStyle>
    <a:lvl1pPr marL="0" algn="l" defTabSz="914269" rtl="0" eaLnBrk="1" latinLnBrk="0" hangingPunct="1">
      <a:defRPr sz="1200" kern="1200">
        <a:solidFill>
          <a:schemeClr val="tx1"/>
        </a:solidFill>
        <a:latin typeface="+mn-lt"/>
        <a:ea typeface="+mn-ea"/>
        <a:cs typeface="+mn-cs"/>
      </a:defRPr>
    </a:lvl1pPr>
    <a:lvl2pPr marL="457135" algn="l" defTabSz="914269" rtl="0" eaLnBrk="1" latinLnBrk="0" hangingPunct="1">
      <a:defRPr sz="1200" kern="1200">
        <a:solidFill>
          <a:schemeClr val="tx1"/>
        </a:solidFill>
        <a:latin typeface="+mn-lt"/>
        <a:ea typeface="+mn-ea"/>
        <a:cs typeface="+mn-cs"/>
      </a:defRPr>
    </a:lvl2pPr>
    <a:lvl3pPr marL="914269" algn="l" defTabSz="914269" rtl="0" eaLnBrk="1" latinLnBrk="0" hangingPunct="1">
      <a:defRPr sz="1200" kern="1200">
        <a:solidFill>
          <a:schemeClr val="tx1"/>
        </a:solidFill>
        <a:latin typeface="+mn-lt"/>
        <a:ea typeface="+mn-ea"/>
        <a:cs typeface="+mn-cs"/>
      </a:defRPr>
    </a:lvl3pPr>
    <a:lvl4pPr marL="1371404" algn="l" defTabSz="914269" rtl="0" eaLnBrk="1" latinLnBrk="0" hangingPunct="1">
      <a:defRPr sz="1200" kern="1200">
        <a:solidFill>
          <a:schemeClr val="tx1"/>
        </a:solidFill>
        <a:latin typeface="+mn-lt"/>
        <a:ea typeface="+mn-ea"/>
        <a:cs typeface="+mn-cs"/>
      </a:defRPr>
    </a:lvl4pPr>
    <a:lvl5pPr marL="1828539" algn="l" defTabSz="914269" rtl="0" eaLnBrk="1" latinLnBrk="0" hangingPunct="1">
      <a:defRPr sz="1200" kern="1200">
        <a:solidFill>
          <a:schemeClr val="tx1"/>
        </a:solidFill>
        <a:latin typeface="+mn-lt"/>
        <a:ea typeface="+mn-ea"/>
        <a:cs typeface="+mn-cs"/>
      </a:defRPr>
    </a:lvl5pPr>
    <a:lvl6pPr marL="2285674" algn="l" defTabSz="914269" rtl="0" eaLnBrk="1" latinLnBrk="0" hangingPunct="1">
      <a:defRPr sz="1200" kern="1200">
        <a:solidFill>
          <a:schemeClr val="tx1"/>
        </a:solidFill>
        <a:latin typeface="+mn-lt"/>
        <a:ea typeface="+mn-ea"/>
        <a:cs typeface="+mn-cs"/>
      </a:defRPr>
    </a:lvl6pPr>
    <a:lvl7pPr marL="2742809" algn="l" defTabSz="914269" rtl="0" eaLnBrk="1" latinLnBrk="0" hangingPunct="1">
      <a:defRPr sz="1200" kern="1200">
        <a:solidFill>
          <a:schemeClr val="tx1"/>
        </a:solidFill>
        <a:latin typeface="+mn-lt"/>
        <a:ea typeface="+mn-ea"/>
        <a:cs typeface="+mn-cs"/>
      </a:defRPr>
    </a:lvl7pPr>
    <a:lvl8pPr marL="3199944" algn="l" defTabSz="914269" rtl="0" eaLnBrk="1" latinLnBrk="0" hangingPunct="1">
      <a:defRPr sz="1200" kern="1200">
        <a:solidFill>
          <a:schemeClr val="tx1"/>
        </a:solidFill>
        <a:latin typeface="+mn-lt"/>
        <a:ea typeface="+mn-ea"/>
        <a:cs typeface="+mn-cs"/>
      </a:defRPr>
    </a:lvl8pPr>
    <a:lvl9pPr marL="3657078" algn="l" defTabSz="91426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F2A7-850D-4FE7-A52E-FB410C7E7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2BBE04-2A2F-4C0E-8564-C189BEF4C3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3BF185-1681-40C6-A2F2-68E32154747E}"/>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D32A0A44-B175-4CCA-AFC3-BCDEEA1D7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5097C-1E91-477E-93EC-A8D0CFBAF8D3}"/>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221580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0856-0289-47DA-8914-1050DE3C4E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5074FF-FB3E-40CD-AAF7-7E0F68C9A8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9EF083-9CA4-4DAD-8C29-EC3CCFF11A45}"/>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530DCFE8-AF08-4512-B0D7-74DAB3438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C5A-1513-48A4-AF8B-BFA437FA5430}"/>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52189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AABE1-E2BE-44C2-A83B-2601FAFC5E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F253BF-680E-4436-9A99-ED66655FD6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30BBF1-4F5C-4E7F-B35A-8FB19FC215B9}"/>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0197C934-250D-45C7-AA94-F90E34645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426DC-A645-45CC-8325-DDB8FEB3FD4E}"/>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281555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AF05-A3B3-4C28-9CA7-8F962357D0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C60593-64C4-47F3-B013-48FDEDA5C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020384-D94E-4D30-A630-1030CFA2463B}"/>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5D97D30A-B672-48E2-9009-FF61CF45A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E9B62-2B11-4062-8339-A4F623B1961D}"/>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198005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FDE10-DE68-435C-B2C3-76C30FB94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81E03C-4E7A-4772-A3AC-7C83A2927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617DAF-E98F-4FD5-A127-CB45809C6018}"/>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7CD11D94-2191-4208-9AB3-C055D2E17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65148-1531-4C47-8C20-0B844F66590C}"/>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1747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E16D-83BC-4074-A4E9-7E83336E85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808792-1356-4824-91A0-77061E22A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C91812-CEA5-44A1-B887-7DC6FB4D60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AF227B-6AB7-4DB5-82CD-D7BF6CDAF8AB}"/>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6" name="Footer Placeholder 5">
            <a:extLst>
              <a:ext uri="{FF2B5EF4-FFF2-40B4-BE49-F238E27FC236}">
                <a16:creationId xmlns:a16="http://schemas.microsoft.com/office/drawing/2014/main" id="{80D78DFB-2DFA-45D2-9797-1B8FE1D20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0586A5-3E63-47B5-82A1-23586518A239}"/>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60918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84CC-1E96-4863-8B73-472482560B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036920-01C2-4635-AC8D-22A755D55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219044-9EAA-4533-8AD5-3A33D24A3C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27ABC8-83F9-45FB-BE01-470168081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83D69-14BD-457D-BB6C-5BC3938770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946256-1446-437F-B5C9-046113688871}"/>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8" name="Footer Placeholder 7">
            <a:extLst>
              <a:ext uri="{FF2B5EF4-FFF2-40B4-BE49-F238E27FC236}">
                <a16:creationId xmlns:a16="http://schemas.microsoft.com/office/drawing/2014/main" id="{DFF85485-9379-459A-B8DF-A66B2EFE1C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0D1DC1-2EA4-4528-9A31-7AB2D8D45813}"/>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99121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C6AA-7E54-4D39-A812-FE5F30B584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3B79DE-E660-4979-B38C-09777B27B0B8}"/>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4" name="Footer Placeholder 3">
            <a:extLst>
              <a:ext uri="{FF2B5EF4-FFF2-40B4-BE49-F238E27FC236}">
                <a16:creationId xmlns:a16="http://schemas.microsoft.com/office/drawing/2014/main" id="{F0CBAD9B-1E5A-475B-ADCA-5B893DAF03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321260-80F9-4CFD-94F9-79BB4791BE06}"/>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247035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E8100-3B14-45E0-8B3A-FB1051E3587C}"/>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3" name="Footer Placeholder 2">
            <a:extLst>
              <a:ext uri="{FF2B5EF4-FFF2-40B4-BE49-F238E27FC236}">
                <a16:creationId xmlns:a16="http://schemas.microsoft.com/office/drawing/2014/main" id="{F2EBF878-21EF-4BC1-B482-6AB509E539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AFB9AF-0C57-4D3B-AA68-AE099CC6B7EC}"/>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91314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B300-572F-4B14-BF07-1ECC92323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59A0E0-23EF-4556-8B02-0DA0D2CA4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588A93-8FC1-4F4D-AB79-D8E6DCEA3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B64C7-2433-488E-B51C-091A5656D450}"/>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6" name="Footer Placeholder 5">
            <a:extLst>
              <a:ext uri="{FF2B5EF4-FFF2-40B4-BE49-F238E27FC236}">
                <a16:creationId xmlns:a16="http://schemas.microsoft.com/office/drawing/2014/main" id="{038E43A8-5A74-4F34-8AA0-8CEBC654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18A27-3612-4ADD-B083-B6F7860CEDBE}"/>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3965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129E-30BE-4FC1-8BB9-01A83D26D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921E06-C657-478F-8753-4F9736E7D1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E919DC-BAB5-47B7-B96E-7E2ECBAF7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0E5AB-E6AB-489F-9F1E-2846F3AC98F5}"/>
              </a:ext>
            </a:extLst>
          </p:cNvPr>
          <p:cNvSpPr>
            <a:spLocks noGrp="1"/>
          </p:cNvSpPr>
          <p:nvPr>
            <p:ph type="dt" sz="half" idx="10"/>
          </p:nvPr>
        </p:nvSpPr>
        <p:spPr/>
        <p:txBody>
          <a:bodyPr/>
          <a:lstStyle/>
          <a:p>
            <a:fld id="{10ADE32B-493C-48BA-AD9F-837CC9743AE6}" type="datetimeFigureOut">
              <a:rPr lang="en-US" smtClean="0"/>
              <a:t>5/8/2021</a:t>
            </a:fld>
            <a:endParaRPr lang="en-US"/>
          </a:p>
        </p:txBody>
      </p:sp>
      <p:sp>
        <p:nvSpPr>
          <p:cNvPr id="6" name="Footer Placeholder 5">
            <a:extLst>
              <a:ext uri="{FF2B5EF4-FFF2-40B4-BE49-F238E27FC236}">
                <a16:creationId xmlns:a16="http://schemas.microsoft.com/office/drawing/2014/main" id="{A39D294E-CB2F-481C-A23E-DC20C432C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231BD4-45DA-4007-82CA-7D1262C0FC9E}"/>
              </a:ext>
            </a:extLst>
          </p:cNvPr>
          <p:cNvSpPr>
            <a:spLocks noGrp="1"/>
          </p:cNvSpPr>
          <p:nvPr>
            <p:ph type="sldNum" sz="quarter" idx="12"/>
          </p:nvPr>
        </p:nvSpPr>
        <p:spPr/>
        <p:txBody>
          <a:bodyPr/>
          <a:lstStyle/>
          <a:p>
            <a:fld id="{78E22BFF-23BF-4644-804A-C010366D1400}" type="slidenum">
              <a:rPr lang="en-US" smtClean="0"/>
              <a:t>‹#›</a:t>
            </a:fld>
            <a:endParaRPr lang="en-US"/>
          </a:p>
        </p:txBody>
      </p:sp>
    </p:spTree>
    <p:extLst>
      <p:ext uri="{BB962C8B-B14F-4D97-AF65-F5344CB8AC3E}">
        <p14:creationId xmlns:p14="http://schemas.microsoft.com/office/powerpoint/2010/main" val="3891837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97492-07E8-4C43-A185-010D4C7FC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BC73D1-3475-4F93-8A82-FD29747AE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8209B1-99F5-4AE8-832A-0495385A9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DE32B-493C-48BA-AD9F-837CC9743AE6}" type="datetimeFigureOut">
              <a:rPr lang="en-US" smtClean="0"/>
              <a:t>5/8/2021</a:t>
            </a:fld>
            <a:endParaRPr lang="en-US"/>
          </a:p>
        </p:txBody>
      </p:sp>
      <p:sp>
        <p:nvSpPr>
          <p:cNvPr id="5" name="Footer Placeholder 4">
            <a:extLst>
              <a:ext uri="{FF2B5EF4-FFF2-40B4-BE49-F238E27FC236}">
                <a16:creationId xmlns:a16="http://schemas.microsoft.com/office/drawing/2014/main" id="{1D71868D-5824-49DA-A1CC-DB3A1B498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280A52-8ACD-40FA-932E-C75D8EC3EB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22BFF-23BF-4644-804A-C010366D1400}" type="slidenum">
              <a:rPr lang="en-US" smtClean="0"/>
              <a:t>‹#›</a:t>
            </a:fld>
            <a:endParaRPr lang="en-US"/>
          </a:p>
        </p:txBody>
      </p:sp>
    </p:spTree>
    <p:extLst>
      <p:ext uri="{BB962C8B-B14F-4D97-AF65-F5344CB8AC3E}">
        <p14:creationId xmlns:p14="http://schemas.microsoft.com/office/powerpoint/2010/main" val="26989471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446300" y="468296"/>
            <a:ext cx="10845675" cy="1192954"/>
          </a:xfrm>
        </p:spPr>
        <p:txBody>
          <a:bodyPr>
            <a:noAutofit/>
          </a:bodyPr>
          <a:lstStyle/>
          <a:p>
            <a:r>
              <a:rPr lang="en-US" sz="3600" b="1" dirty="0">
                <a:solidFill>
                  <a:srgbClr val="0070C0"/>
                </a:solidFill>
                <a:effectLst/>
                <a:latin typeface="Palatino Linotype" panose="02040502050505030304" pitchFamily="18" charset="0"/>
              </a:rPr>
              <a:t>Remaining Useful Life Prediction of </a:t>
            </a:r>
            <a:br>
              <a:rPr lang="en-US" sz="3600" b="1" dirty="0">
                <a:solidFill>
                  <a:srgbClr val="0070C0"/>
                </a:solidFill>
                <a:latin typeface="Palatino Linotype" panose="02040502050505030304" pitchFamily="18" charset="0"/>
              </a:rPr>
            </a:br>
            <a:r>
              <a:rPr lang="en-US" sz="3600" b="1" dirty="0">
                <a:solidFill>
                  <a:srgbClr val="0070C0"/>
                </a:solidFill>
                <a:effectLst/>
                <a:latin typeface="Palatino Linotype" panose="02040502050505030304" pitchFamily="18" charset="0"/>
              </a:rPr>
              <a:t>Cutting Tools Based on Support Vector </a:t>
            </a:r>
            <a:br>
              <a:rPr lang="en-US" sz="3600" b="1" dirty="0">
                <a:solidFill>
                  <a:srgbClr val="0070C0"/>
                </a:solidFill>
                <a:latin typeface="Palatino Linotype" panose="02040502050505030304" pitchFamily="18" charset="0"/>
              </a:rPr>
            </a:br>
            <a:r>
              <a:rPr lang="en-US" sz="3600" b="1" dirty="0">
                <a:solidFill>
                  <a:srgbClr val="0070C0"/>
                </a:solidFill>
                <a:effectLst/>
                <a:latin typeface="Palatino Linotype" panose="02040502050505030304" pitchFamily="18" charset="0"/>
              </a:rPr>
              <a:t>Regression</a:t>
            </a:r>
            <a:endParaRPr lang="en-US" sz="3600" b="1" dirty="0">
              <a:solidFill>
                <a:srgbClr val="0070C0"/>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t>Designed by PoweredTemplate</a:t>
            </a:r>
          </a:p>
        </p:txBody>
      </p:sp>
      <p:grpSp>
        <p:nvGrpSpPr>
          <p:cNvPr id="1034" name="Group 1033">
            <a:extLst>
              <a:ext uri="{FF2B5EF4-FFF2-40B4-BE49-F238E27FC236}">
                <a16:creationId xmlns:a16="http://schemas.microsoft.com/office/drawing/2014/main" id="{F6FF5592-5007-44C1-ABD9-410D9709FA70}"/>
              </a:ext>
            </a:extLst>
          </p:cNvPr>
          <p:cNvGrpSpPr/>
          <p:nvPr/>
        </p:nvGrpSpPr>
        <p:grpSpPr>
          <a:xfrm>
            <a:off x="2253326" y="1842398"/>
            <a:ext cx="7230834" cy="5015602"/>
            <a:chOff x="2423734" y="1098937"/>
            <a:chExt cx="7230834" cy="5015602"/>
          </a:xfrm>
        </p:grpSpPr>
        <p:grpSp>
          <p:nvGrpSpPr>
            <p:cNvPr id="1027" name="Group 1026">
              <a:extLst>
                <a:ext uri="{FF2B5EF4-FFF2-40B4-BE49-F238E27FC236}">
                  <a16:creationId xmlns:a16="http://schemas.microsoft.com/office/drawing/2014/main" id="{86531BA6-013F-4226-89D2-720A5CCC26CA}"/>
                </a:ext>
              </a:extLst>
            </p:cNvPr>
            <p:cNvGrpSpPr/>
            <p:nvPr/>
          </p:nvGrpSpPr>
          <p:grpSpPr>
            <a:xfrm>
              <a:off x="2423734" y="1098937"/>
              <a:ext cx="7230834" cy="5015602"/>
              <a:chOff x="2423734" y="1098937"/>
              <a:chExt cx="7230834" cy="5015602"/>
            </a:xfrm>
          </p:grpSpPr>
          <p:grpSp>
            <p:nvGrpSpPr>
              <p:cNvPr id="1024" name="Group 1023">
                <a:extLst>
                  <a:ext uri="{FF2B5EF4-FFF2-40B4-BE49-F238E27FC236}">
                    <a16:creationId xmlns:a16="http://schemas.microsoft.com/office/drawing/2014/main" id="{15525670-3280-4C04-ACB6-D66088466A0C}"/>
                  </a:ext>
                </a:extLst>
              </p:cNvPr>
              <p:cNvGrpSpPr/>
              <p:nvPr/>
            </p:nvGrpSpPr>
            <p:grpSpPr>
              <a:xfrm>
                <a:off x="2423734" y="1098937"/>
                <a:ext cx="7230834" cy="5015602"/>
                <a:chOff x="2423734" y="1098937"/>
                <a:chExt cx="7230834" cy="5015602"/>
              </a:xfrm>
            </p:grpSpPr>
            <p:grpSp>
              <p:nvGrpSpPr>
                <p:cNvPr id="62" name="Group 61">
                  <a:extLst>
                    <a:ext uri="{FF2B5EF4-FFF2-40B4-BE49-F238E27FC236}">
                      <a16:creationId xmlns:a16="http://schemas.microsoft.com/office/drawing/2014/main" id="{A5FDD1F6-35BA-4D25-B67B-9E47F77ED687}"/>
                    </a:ext>
                  </a:extLst>
                </p:cNvPr>
                <p:cNvGrpSpPr/>
                <p:nvPr/>
              </p:nvGrpSpPr>
              <p:grpSpPr>
                <a:xfrm>
                  <a:off x="3448474" y="1550319"/>
                  <a:ext cx="5295052" cy="4265154"/>
                  <a:chOff x="2997922" y="1044130"/>
                  <a:chExt cx="6193221" cy="4988627"/>
                </a:xfrm>
              </p:grpSpPr>
              <p:grpSp>
                <p:nvGrpSpPr>
                  <p:cNvPr id="75" name="Group 74">
                    <a:extLst>
                      <a:ext uri="{FF2B5EF4-FFF2-40B4-BE49-F238E27FC236}">
                        <a16:creationId xmlns:a16="http://schemas.microsoft.com/office/drawing/2014/main" id="{62F48673-424F-4072-826C-04916A6E33FB}"/>
                      </a:ext>
                    </a:extLst>
                  </p:cNvPr>
                  <p:cNvGrpSpPr/>
                  <p:nvPr/>
                </p:nvGrpSpPr>
                <p:grpSpPr>
                  <a:xfrm>
                    <a:off x="6663441" y="1044130"/>
                    <a:ext cx="1645920" cy="1645920"/>
                    <a:chOff x="2943415" y="2477344"/>
                    <a:chExt cx="1645920" cy="1645920"/>
                  </a:xfrm>
                </p:grpSpPr>
                <p:sp>
                  <p:nvSpPr>
                    <p:cNvPr id="76" name="Oval 75">
                      <a:extLst>
                        <a:ext uri="{FF2B5EF4-FFF2-40B4-BE49-F238E27FC236}">
                          <a16:creationId xmlns:a16="http://schemas.microsoft.com/office/drawing/2014/main" id="{D2049832-B89E-4A85-9B25-2587A85B8B4E}"/>
                        </a:ext>
                      </a:extLst>
                    </p:cNvPr>
                    <p:cNvSpPr/>
                    <p:nvPr/>
                  </p:nvSpPr>
                  <p:spPr>
                    <a:xfrm>
                      <a:off x="2943415" y="2477344"/>
                      <a:ext cx="1645920" cy="1645920"/>
                    </a:xfrm>
                    <a:prstGeom prst="ellipse">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33A490C1-856D-400D-991A-BFEF871262B0}"/>
                        </a:ext>
                      </a:extLst>
                    </p:cNvPr>
                    <p:cNvSpPr/>
                    <p:nvPr/>
                  </p:nvSpPr>
                  <p:spPr>
                    <a:xfrm>
                      <a:off x="3191822" y="2711014"/>
                      <a:ext cx="1178580" cy="117858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64CF5B4-6108-438E-96AE-5FF0C144DFC3}"/>
                      </a:ext>
                    </a:extLst>
                  </p:cNvPr>
                  <p:cNvGrpSpPr/>
                  <p:nvPr/>
                </p:nvGrpSpPr>
                <p:grpSpPr>
                  <a:xfrm>
                    <a:off x="7545223" y="2542716"/>
                    <a:ext cx="1645920" cy="1645920"/>
                    <a:chOff x="2943415" y="2477345"/>
                    <a:chExt cx="1645920" cy="1645920"/>
                  </a:xfrm>
                </p:grpSpPr>
                <p:sp>
                  <p:nvSpPr>
                    <p:cNvPr id="79" name="Oval 78">
                      <a:extLst>
                        <a:ext uri="{FF2B5EF4-FFF2-40B4-BE49-F238E27FC236}">
                          <a16:creationId xmlns:a16="http://schemas.microsoft.com/office/drawing/2014/main" id="{A5FEC4AB-B569-435A-AEDE-E718D1D1D0CD}"/>
                        </a:ext>
                      </a:extLst>
                    </p:cNvPr>
                    <p:cNvSpPr/>
                    <p:nvPr/>
                  </p:nvSpPr>
                  <p:spPr>
                    <a:xfrm>
                      <a:off x="2943415" y="2477345"/>
                      <a:ext cx="1645920" cy="1645920"/>
                    </a:xfrm>
                    <a:prstGeom prst="ellipse">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CBC6C8D-B098-4419-BB59-A1087DB655F9}"/>
                        </a:ext>
                      </a:extLst>
                    </p:cNvPr>
                    <p:cNvSpPr/>
                    <p:nvPr/>
                  </p:nvSpPr>
                  <p:spPr>
                    <a:xfrm>
                      <a:off x="3177085" y="2711015"/>
                      <a:ext cx="1178580" cy="117858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93150394-C73E-4A18-BBC7-0694F008120B}"/>
                      </a:ext>
                    </a:extLst>
                  </p:cNvPr>
                  <p:cNvGrpSpPr/>
                  <p:nvPr/>
                </p:nvGrpSpPr>
                <p:grpSpPr>
                  <a:xfrm>
                    <a:off x="3861598" y="1044130"/>
                    <a:ext cx="1645920" cy="1645920"/>
                    <a:chOff x="2943415" y="2441132"/>
                    <a:chExt cx="1645920" cy="1645920"/>
                  </a:xfrm>
                </p:grpSpPr>
                <p:sp>
                  <p:nvSpPr>
                    <p:cNvPr id="73" name="Oval 72">
                      <a:extLst>
                        <a:ext uri="{FF2B5EF4-FFF2-40B4-BE49-F238E27FC236}">
                          <a16:creationId xmlns:a16="http://schemas.microsoft.com/office/drawing/2014/main" id="{F4ECEC02-5D8E-4E61-8AC4-D06D801E4A5C}"/>
                        </a:ext>
                      </a:extLst>
                    </p:cNvPr>
                    <p:cNvSpPr/>
                    <p:nvPr/>
                  </p:nvSpPr>
                  <p:spPr>
                    <a:xfrm>
                      <a:off x="2943415" y="2441132"/>
                      <a:ext cx="1645920" cy="1645920"/>
                    </a:xfrm>
                    <a:prstGeom prst="ellipse">
                      <a:avLst/>
                    </a:prstGeom>
                    <a:solidFill>
                      <a:srgbClr val="5D46AE">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E673C0C5-390C-486E-BBEE-793F4E9E920A}"/>
                        </a:ext>
                      </a:extLst>
                    </p:cNvPr>
                    <p:cNvSpPr/>
                    <p:nvPr/>
                  </p:nvSpPr>
                  <p:spPr>
                    <a:xfrm>
                      <a:off x="3219488" y="2683738"/>
                      <a:ext cx="1178580" cy="1178580"/>
                    </a:xfrm>
                    <a:prstGeom prst="ellipse">
                      <a:avLst/>
                    </a:prstGeom>
                    <a:solidFill>
                      <a:srgbClr val="5D46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3F119F34-AC24-4D7A-A9E6-863658E8E5D2}"/>
                      </a:ext>
                    </a:extLst>
                  </p:cNvPr>
                  <p:cNvGrpSpPr/>
                  <p:nvPr/>
                </p:nvGrpSpPr>
                <p:grpSpPr>
                  <a:xfrm>
                    <a:off x="2997922" y="2542715"/>
                    <a:ext cx="1645920" cy="1645920"/>
                    <a:chOff x="2943415" y="2441132"/>
                    <a:chExt cx="1645920" cy="1645920"/>
                  </a:xfrm>
                </p:grpSpPr>
                <p:sp>
                  <p:nvSpPr>
                    <p:cNvPr id="66" name="Oval 65">
                      <a:extLst>
                        <a:ext uri="{FF2B5EF4-FFF2-40B4-BE49-F238E27FC236}">
                          <a16:creationId xmlns:a16="http://schemas.microsoft.com/office/drawing/2014/main" id="{56193CE0-E449-4D08-BD7A-AACEA545ADC2}"/>
                        </a:ext>
                      </a:extLst>
                    </p:cNvPr>
                    <p:cNvSpPr/>
                    <p:nvPr/>
                  </p:nvSpPr>
                  <p:spPr>
                    <a:xfrm>
                      <a:off x="2943415" y="2441132"/>
                      <a:ext cx="1645920" cy="1645920"/>
                    </a:xfrm>
                    <a:prstGeom prst="ellipse">
                      <a:avLst/>
                    </a:prstGeom>
                    <a:solidFill>
                      <a:srgbClr val="5D46AE">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33637095-4909-4A01-B485-7AAC9994A8E9}"/>
                        </a:ext>
                      </a:extLst>
                    </p:cNvPr>
                    <p:cNvSpPr/>
                    <p:nvPr/>
                  </p:nvSpPr>
                  <p:spPr>
                    <a:xfrm>
                      <a:off x="3177085" y="2674802"/>
                      <a:ext cx="1178580" cy="1178580"/>
                    </a:xfrm>
                    <a:prstGeom prst="ellipse">
                      <a:avLst/>
                    </a:prstGeom>
                    <a:solidFill>
                      <a:srgbClr val="5D46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Oval 62">
                    <a:extLst>
                      <a:ext uri="{FF2B5EF4-FFF2-40B4-BE49-F238E27FC236}">
                        <a16:creationId xmlns:a16="http://schemas.microsoft.com/office/drawing/2014/main" id="{7B226362-A585-446B-8418-9E88A7841714}"/>
                      </a:ext>
                    </a:extLst>
                  </p:cNvPr>
                  <p:cNvSpPr/>
                  <p:nvPr/>
                </p:nvSpPr>
                <p:spPr>
                  <a:xfrm>
                    <a:off x="5144790" y="4130338"/>
                    <a:ext cx="1902419" cy="1902419"/>
                  </a:xfrm>
                  <a:prstGeom prst="ellipse">
                    <a:avLst/>
                  </a:prstGeom>
                  <a:solidFill>
                    <a:srgbClr val="92D050">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50D0C77-2048-455A-BD72-8F434A69A930}"/>
                      </a:ext>
                    </a:extLst>
                  </p:cNvPr>
                  <p:cNvGrpSpPr/>
                  <p:nvPr/>
                </p:nvGrpSpPr>
                <p:grpSpPr>
                  <a:xfrm>
                    <a:off x="4175805" y="2100403"/>
                    <a:ext cx="3840389" cy="3666691"/>
                    <a:chOff x="3784348" y="1648058"/>
                    <a:chExt cx="4627080" cy="4417801"/>
                  </a:xfrm>
                </p:grpSpPr>
                <p:sp>
                  <p:nvSpPr>
                    <p:cNvPr id="55" name="Graphic 53">
                      <a:extLst>
                        <a:ext uri="{FF2B5EF4-FFF2-40B4-BE49-F238E27FC236}">
                          <a16:creationId xmlns:a16="http://schemas.microsoft.com/office/drawing/2014/main" id="{1E2A7C1D-9632-44CA-8550-1FEB06A8FE29}"/>
                        </a:ext>
                      </a:extLst>
                    </p:cNvPr>
                    <p:cNvSpPr/>
                    <p:nvPr/>
                  </p:nvSpPr>
                  <p:spPr>
                    <a:xfrm>
                      <a:off x="4355473" y="1648058"/>
                      <a:ext cx="3484830" cy="3204101"/>
                    </a:xfrm>
                    <a:custGeom>
                      <a:avLst/>
                      <a:gdLst>
                        <a:gd name="connsiteX0" fmla="*/ 3203046 w 4750143"/>
                        <a:gd name="connsiteY0" fmla="*/ 1392319 h 4367483"/>
                        <a:gd name="connsiteX1" fmla="*/ 3838234 w 4750143"/>
                        <a:gd name="connsiteY1" fmla="*/ 2479784 h 4367483"/>
                        <a:gd name="connsiteX2" fmla="*/ 4738378 w 4750143"/>
                        <a:gd name="connsiteY2" fmla="*/ 3283179 h 4367483"/>
                        <a:gd name="connsiteX3" fmla="*/ 4157592 w 4750143"/>
                        <a:gd name="connsiteY3" fmla="*/ 4298892 h 4367483"/>
                        <a:gd name="connsiteX4" fmla="*/ 3009549 w 4750143"/>
                        <a:gd name="connsiteY4" fmla="*/ 3927777 h 4367483"/>
                        <a:gd name="connsiteX5" fmla="*/ 1739761 w 4750143"/>
                        <a:gd name="connsiteY5" fmla="*/ 3931894 h 4367483"/>
                        <a:gd name="connsiteX6" fmla="*/ 600246 w 4750143"/>
                        <a:gd name="connsiteY6" fmla="*/ 4301539 h 4367483"/>
                        <a:gd name="connsiteX7" fmla="*/ 11226 w 4750143"/>
                        <a:gd name="connsiteY7" fmla="*/ 3289943 h 4367483"/>
                        <a:gd name="connsiteX8" fmla="*/ 905489 w 4750143"/>
                        <a:gd name="connsiteY8" fmla="*/ 2479784 h 4367483"/>
                        <a:gd name="connsiteX9" fmla="*/ 1623310 w 4750143"/>
                        <a:gd name="connsiteY9" fmla="*/ 1641101 h 4367483"/>
                        <a:gd name="connsiteX10" fmla="*/ 1530678 w 4750143"/>
                        <a:gd name="connsiteY10" fmla="*/ 1369381 h 4367483"/>
                        <a:gd name="connsiteX11" fmla="*/ 1641836 w 4750143"/>
                        <a:gd name="connsiteY11" fmla="*/ 356021 h 4367483"/>
                        <a:gd name="connsiteX12" fmla="*/ 2583738 w 4750143"/>
                        <a:gd name="connsiteY12" fmla="*/ 27841 h 4367483"/>
                        <a:gd name="connsiteX13" fmla="*/ 3297442 w 4750143"/>
                        <a:gd name="connsiteY13" fmla="*/ 753308 h 4367483"/>
                        <a:gd name="connsiteX14" fmla="*/ 3318909 w 4750143"/>
                        <a:gd name="connsiteY14" fmla="*/ 945041 h 4367483"/>
                        <a:gd name="connsiteX15" fmla="*/ 3203046 w 4750143"/>
                        <a:gd name="connsiteY15" fmla="*/ 1392319 h 436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0143" h="4367483">
                          <a:moveTo>
                            <a:pt x="3203046" y="1392319"/>
                          </a:moveTo>
                          <a:cubicBezTo>
                            <a:pt x="2959263" y="1903410"/>
                            <a:pt x="3273328" y="2448319"/>
                            <a:pt x="3838234" y="2479784"/>
                          </a:cubicBezTo>
                          <a:cubicBezTo>
                            <a:pt x="4305509" y="2505662"/>
                            <a:pt x="4663390" y="2825021"/>
                            <a:pt x="4738378" y="3283179"/>
                          </a:cubicBezTo>
                          <a:cubicBezTo>
                            <a:pt x="4808072" y="3708696"/>
                            <a:pt x="4562231" y="4138624"/>
                            <a:pt x="4157592" y="4298892"/>
                          </a:cubicBezTo>
                          <a:cubicBezTo>
                            <a:pt x="3732369" y="4467393"/>
                            <a:pt x="3272152" y="4318594"/>
                            <a:pt x="3009549" y="3927777"/>
                          </a:cubicBezTo>
                          <a:cubicBezTo>
                            <a:pt x="2683427" y="3442270"/>
                            <a:pt x="2065589" y="3444329"/>
                            <a:pt x="1739761" y="3931894"/>
                          </a:cubicBezTo>
                          <a:cubicBezTo>
                            <a:pt x="1483039" y="4315948"/>
                            <a:pt x="1022234" y="4465629"/>
                            <a:pt x="600246" y="4301539"/>
                          </a:cubicBezTo>
                          <a:cubicBezTo>
                            <a:pt x="193843" y="4143623"/>
                            <a:pt x="-57292" y="3712225"/>
                            <a:pt x="11226" y="3289943"/>
                          </a:cubicBezTo>
                          <a:cubicBezTo>
                            <a:pt x="85920" y="2828549"/>
                            <a:pt x="438508" y="2509191"/>
                            <a:pt x="905489" y="2479784"/>
                          </a:cubicBezTo>
                          <a:cubicBezTo>
                            <a:pt x="1371587" y="2450377"/>
                            <a:pt x="1683888" y="2090143"/>
                            <a:pt x="1623310" y="1641101"/>
                          </a:cubicBezTo>
                          <a:cubicBezTo>
                            <a:pt x="1610665" y="1547881"/>
                            <a:pt x="1569201" y="1457014"/>
                            <a:pt x="1530678" y="1369381"/>
                          </a:cubicBezTo>
                          <a:cubicBezTo>
                            <a:pt x="1371881" y="1009148"/>
                            <a:pt x="1394525" y="665087"/>
                            <a:pt x="1641836" y="356021"/>
                          </a:cubicBezTo>
                          <a:cubicBezTo>
                            <a:pt x="1882972" y="54601"/>
                            <a:pt x="2209388" y="-57733"/>
                            <a:pt x="2583738" y="27841"/>
                          </a:cubicBezTo>
                          <a:cubicBezTo>
                            <a:pt x="2967791" y="115767"/>
                            <a:pt x="3207163" y="367196"/>
                            <a:pt x="3297442" y="753308"/>
                          </a:cubicBezTo>
                          <a:cubicBezTo>
                            <a:pt x="3312145" y="816533"/>
                            <a:pt x="3315674" y="876523"/>
                            <a:pt x="3318909" y="945041"/>
                          </a:cubicBezTo>
                          <a:cubicBezTo>
                            <a:pt x="3320085" y="1042377"/>
                            <a:pt x="3268035" y="1255871"/>
                            <a:pt x="3203046" y="1392319"/>
                          </a:cubicBezTo>
                          <a:close/>
                        </a:path>
                      </a:pathLst>
                    </a:custGeom>
                    <a:solidFill>
                      <a:schemeClr val="bg1"/>
                    </a:solidFill>
                    <a:ln w="228600" cap="flat">
                      <a:gradFill flip="none" rotWithShape="1">
                        <a:gsLst>
                          <a:gs pos="16000">
                            <a:srgbClr val="7030A0"/>
                          </a:gs>
                          <a:gs pos="50000">
                            <a:srgbClr val="00B0F0"/>
                          </a:gs>
                          <a:gs pos="99115">
                            <a:srgbClr val="92D050"/>
                          </a:gs>
                        </a:gsLst>
                        <a:lin ang="2700000" scaled="1"/>
                        <a:tileRect/>
                      </a:gradFill>
                      <a:prstDash val="solid"/>
                      <a:miter/>
                    </a:ln>
                  </p:spPr>
                  <p:txBody>
                    <a:bodyPr rtlCol="0" anchor="ctr"/>
                    <a:lstStyle/>
                    <a:p>
                      <a:endParaRPr lang="en-US" dirty="0"/>
                    </a:p>
                  </p:txBody>
                </p:sp>
                <p:sp>
                  <p:nvSpPr>
                    <p:cNvPr id="56" name="Oval 55">
                      <a:extLst>
                        <a:ext uri="{FF2B5EF4-FFF2-40B4-BE49-F238E27FC236}">
                          <a16:creationId xmlns:a16="http://schemas.microsoft.com/office/drawing/2014/main" id="{BFD59B41-347F-47AB-8D8F-C059A791A14D}"/>
                        </a:ext>
                      </a:extLst>
                    </p:cNvPr>
                    <p:cNvSpPr/>
                    <p:nvPr/>
                  </p:nvSpPr>
                  <p:spPr>
                    <a:xfrm>
                      <a:off x="3784348" y="1855710"/>
                      <a:ext cx="1729212" cy="1729212"/>
                    </a:xfrm>
                    <a:prstGeom prst="ellipse">
                      <a:avLst/>
                    </a:prstGeom>
                    <a:solidFill>
                      <a:schemeClr val="bg1"/>
                    </a:solidFill>
                    <a:ln>
                      <a:solidFill>
                        <a:schemeClr val="bg1"/>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endParaRPr>
                    </a:p>
                  </p:txBody>
                </p:sp>
                <p:sp>
                  <p:nvSpPr>
                    <p:cNvPr id="60" name="Oval 59">
                      <a:extLst>
                        <a:ext uri="{FF2B5EF4-FFF2-40B4-BE49-F238E27FC236}">
                          <a16:creationId xmlns:a16="http://schemas.microsoft.com/office/drawing/2014/main" id="{1FDE742E-E88E-42A3-8654-395561A50276}"/>
                        </a:ext>
                      </a:extLst>
                    </p:cNvPr>
                    <p:cNvSpPr/>
                    <p:nvPr/>
                  </p:nvSpPr>
                  <p:spPr>
                    <a:xfrm>
                      <a:off x="6682216" y="1855710"/>
                      <a:ext cx="1729212" cy="1729212"/>
                    </a:xfrm>
                    <a:prstGeom prst="ellipse">
                      <a:avLst/>
                    </a:prstGeom>
                    <a:solidFill>
                      <a:schemeClr val="bg1"/>
                    </a:solidFill>
                    <a:ln>
                      <a:solidFill>
                        <a:schemeClr val="bg1"/>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1" name="Oval 60">
                      <a:extLst>
                        <a:ext uri="{FF2B5EF4-FFF2-40B4-BE49-F238E27FC236}">
                          <a16:creationId xmlns:a16="http://schemas.microsoft.com/office/drawing/2014/main" id="{95D14A9B-5176-45EB-AB05-E1D86E8FD7D3}"/>
                        </a:ext>
                      </a:extLst>
                    </p:cNvPr>
                    <p:cNvSpPr/>
                    <p:nvPr/>
                  </p:nvSpPr>
                  <p:spPr>
                    <a:xfrm>
                      <a:off x="5244174" y="4336647"/>
                      <a:ext cx="1729212" cy="1729212"/>
                    </a:xfrm>
                    <a:prstGeom prst="ellipse">
                      <a:avLst/>
                    </a:prstGeom>
                    <a:solidFill>
                      <a:schemeClr val="bg1"/>
                    </a:solidFill>
                    <a:ln>
                      <a:solidFill>
                        <a:schemeClr val="bg1"/>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grpSp>
            <p:grpSp>
              <p:nvGrpSpPr>
                <p:cNvPr id="98" name="Group 97">
                  <a:extLst>
                    <a:ext uri="{FF2B5EF4-FFF2-40B4-BE49-F238E27FC236}">
                      <a16:creationId xmlns:a16="http://schemas.microsoft.com/office/drawing/2014/main" id="{71D4079B-BA19-4261-A69A-9A62001D9B67}"/>
                    </a:ext>
                  </a:extLst>
                </p:cNvPr>
                <p:cNvGrpSpPr/>
                <p:nvPr/>
              </p:nvGrpSpPr>
              <p:grpSpPr>
                <a:xfrm rot="20890031" flipH="1">
                  <a:off x="4089091" y="1525071"/>
                  <a:ext cx="1378004" cy="885392"/>
                  <a:chOff x="6655495" y="1482183"/>
                  <a:chExt cx="1378004" cy="885392"/>
                </a:xfrm>
                <a:solidFill>
                  <a:schemeClr val="bg1"/>
                </a:solidFill>
              </p:grpSpPr>
              <p:sp>
                <p:nvSpPr>
                  <p:cNvPr id="100" name="Oval 99">
                    <a:extLst>
                      <a:ext uri="{FF2B5EF4-FFF2-40B4-BE49-F238E27FC236}">
                        <a16:creationId xmlns:a16="http://schemas.microsoft.com/office/drawing/2014/main" id="{6DED4BCD-7884-4034-8EB7-8A73A20EB51F}"/>
                      </a:ext>
                    </a:extLst>
                  </p:cNvPr>
                  <p:cNvSpPr/>
                  <p:nvPr/>
                </p:nvSpPr>
                <p:spPr>
                  <a:xfrm>
                    <a:off x="6655495" y="1819789"/>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556555F-8A43-44DD-92CE-BFD90709F9C4}"/>
                      </a:ext>
                    </a:extLst>
                  </p:cNvPr>
                  <p:cNvSpPr/>
                  <p:nvPr/>
                </p:nvSpPr>
                <p:spPr>
                  <a:xfrm>
                    <a:off x="7191618" y="1482183"/>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738B2154-7230-40F5-B4C3-1FE2B3B96873}"/>
                      </a:ext>
                    </a:extLst>
                  </p:cNvPr>
                  <p:cNvSpPr/>
                  <p:nvPr/>
                </p:nvSpPr>
                <p:spPr>
                  <a:xfrm>
                    <a:off x="7765922" y="171292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1BBEE4-40BA-485F-98E6-DEB31A3B6ED1}"/>
                      </a:ext>
                    </a:extLst>
                  </p:cNvPr>
                  <p:cNvSpPr/>
                  <p:nvPr/>
                </p:nvSpPr>
                <p:spPr>
                  <a:xfrm>
                    <a:off x="7942059" y="2276135"/>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1352E020-CCCF-49B0-8CEA-82A24F5B5BC8}"/>
                    </a:ext>
                  </a:extLst>
                </p:cNvPr>
                <p:cNvGrpSpPr/>
                <p:nvPr/>
              </p:nvGrpSpPr>
              <p:grpSpPr>
                <a:xfrm rot="21429134">
                  <a:off x="6637125" y="1506574"/>
                  <a:ext cx="1378004" cy="885392"/>
                  <a:chOff x="6655495" y="1482183"/>
                  <a:chExt cx="1378004" cy="885392"/>
                </a:xfrm>
                <a:solidFill>
                  <a:schemeClr val="bg1"/>
                </a:solidFill>
              </p:grpSpPr>
              <p:sp>
                <p:nvSpPr>
                  <p:cNvPr id="112" name="Oval 111">
                    <a:extLst>
                      <a:ext uri="{FF2B5EF4-FFF2-40B4-BE49-F238E27FC236}">
                        <a16:creationId xmlns:a16="http://schemas.microsoft.com/office/drawing/2014/main" id="{32710047-6B51-495B-BFFC-CD74AC62F582}"/>
                      </a:ext>
                    </a:extLst>
                  </p:cNvPr>
                  <p:cNvSpPr/>
                  <p:nvPr/>
                </p:nvSpPr>
                <p:spPr>
                  <a:xfrm>
                    <a:off x="6655495" y="1819789"/>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021AC00-88ED-4C65-AF7C-2811B26C5FC4}"/>
                      </a:ext>
                    </a:extLst>
                  </p:cNvPr>
                  <p:cNvSpPr/>
                  <p:nvPr/>
                </p:nvSpPr>
                <p:spPr>
                  <a:xfrm>
                    <a:off x="7191618" y="1482183"/>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81A70736-A6AD-4EEB-903B-CF39B9A52CBC}"/>
                      </a:ext>
                    </a:extLst>
                  </p:cNvPr>
                  <p:cNvSpPr/>
                  <p:nvPr/>
                </p:nvSpPr>
                <p:spPr>
                  <a:xfrm>
                    <a:off x="7765922" y="171292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ED364D9-6280-4AA5-A06C-4F7A07DCB3F8}"/>
                      </a:ext>
                    </a:extLst>
                  </p:cNvPr>
                  <p:cNvSpPr/>
                  <p:nvPr/>
                </p:nvSpPr>
                <p:spPr>
                  <a:xfrm>
                    <a:off x="7942059" y="2276135"/>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670DFFF-82EE-4467-B562-3F27646EEB79}"/>
                    </a:ext>
                  </a:extLst>
                </p:cNvPr>
                <p:cNvGrpSpPr/>
                <p:nvPr/>
              </p:nvGrpSpPr>
              <p:grpSpPr>
                <a:xfrm rot="4112372">
                  <a:off x="7671648" y="3040193"/>
                  <a:ext cx="1344222" cy="866268"/>
                  <a:chOff x="6689277" y="1501307"/>
                  <a:chExt cx="1344222" cy="866268"/>
                </a:xfrm>
                <a:solidFill>
                  <a:schemeClr val="bg1"/>
                </a:solidFill>
              </p:grpSpPr>
              <p:sp>
                <p:nvSpPr>
                  <p:cNvPr id="117" name="Oval 116">
                    <a:extLst>
                      <a:ext uri="{FF2B5EF4-FFF2-40B4-BE49-F238E27FC236}">
                        <a16:creationId xmlns:a16="http://schemas.microsoft.com/office/drawing/2014/main" id="{08A1ACD1-90FE-4755-AF79-968430648AC7}"/>
                      </a:ext>
                    </a:extLst>
                  </p:cNvPr>
                  <p:cNvSpPr/>
                  <p:nvPr/>
                </p:nvSpPr>
                <p:spPr>
                  <a:xfrm>
                    <a:off x="6689277" y="1783650"/>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BD801EB-09E5-4F8B-9F78-FC974A6AC70C}"/>
                      </a:ext>
                    </a:extLst>
                  </p:cNvPr>
                  <p:cNvSpPr/>
                  <p:nvPr/>
                </p:nvSpPr>
                <p:spPr>
                  <a:xfrm>
                    <a:off x="7184100" y="150130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48789D8C-8709-4202-AB4C-7F73424E6348}"/>
                      </a:ext>
                    </a:extLst>
                  </p:cNvPr>
                  <p:cNvSpPr/>
                  <p:nvPr/>
                </p:nvSpPr>
                <p:spPr>
                  <a:xfrm>
                    <a:off x="7765922" y="171292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B79137A-0A2D-4109-AF40-8231E802642C}"/>
                      </a:ext>
                    </a:extLst>
                  </p:cNvPr>
                  <p:cNvSpPr/>
                  <p:nvPr/>
                </p:nvSpPr>
                <p:spPr>
                  <a:xfrm>
                    <a:off x="7942059" y="2276135"/>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7C55A6B6-5381-4A1E-A599-1A91CDB741C8}"/>
                    </a:ext>
                  </a:extLst>
                </p:cNvPr>
                <p:cNvGrpSpPr/>
                <p:nvPr/>
              </p:nvGrpSpPr>
              <p:grpSpPr>
                <a:xfrm rot="17487628" flipH="1">
                  <a:off x="3320785" y="3275232"/>
                  <a:ext cx="853158" cy="856708"/>
                  <a:chOff x="7180341" y="1510867"/>
                  <a:chExt cx="853158" cy="856708"/>
                </a:xfrm>
                <a:solidFill>
                  <a:schemeClr val="bg1"/>
                </a:solidFill>
              </p:grpSpPr>
              <p:sp>
                <p:nvSpPr>
                  <p:cNvPr id="123" name="Oval 122">
                    <a:extLst>
                      <a:ext uri="{FF2B5EF4-FFF2-40B4-BE49-F238E27FC236}">
                        <a16:creationId xmlns:a16="http://schemas.microsoft.com/office/drawing/2014/main" id="{851704B2-94D9-4993-A8CE-3DC40D6CAABB}"/>
                      </a:ext>
                    </a:extLst>
                  </p:cNvPr>
                  <p:cNvSpPr/>
                  <p:nvPr/>
                </p:nvSpPr>
                <p:spPr>
                  <a:xfrm>
                    <a:off x="7180341" y="151086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25138EF9-8DA6-4186-9043-9C13CED7BF9D}"/>
                      </a:ext>
                    </a:extLst>
                  </p:cNvPr>
                  <p:cNvSpPr/>
                  <p:nvPr/>
                </p:nvSpPr>
                <p:spPr>
                  <a:xfrm>
                    <a:off x="7765922" y="171292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3C48715-F464-4204-B2FE-5FD27E38BE70}"/>
                      </a:ext>
                    </a:extLst>
                  </p:cNvPr>
                  <p:cNvSpPr/>
                  <p:nvPr/>
                </p:nvSpPr>
                <p:spPr>
                  <a:xfrm>
                    <a:off x="7942059" y="2276135"/>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1858866A-269C-4FE4-A356-A3751A53165C}"/>
                    </a:ext>
                  </a:extLst>
                </p:cNvPr>
                <p:cNvGrpSpPr/>
                <p:nvPr/>
              </p:nvGrpSpPr>
              <p:grpSpPr>
                <a:xfrm>
                  <a:off x="5339503" y="4901080"/>
                  <a:ext cx="1619553" cy="930133"/>
                  <a:chOff x="5339503" y="4901080"/>
                  <a:chExt cx="1619553" cy="930133"/>
                </a:xfrm>
              </p:grpSpPr>
              <p:grpSp>
                <p:nvGrpSpPr>
                  <p:cNvPr id="126" name="Group 125">
                    <a:extLst>
                      <a:ext uri="{FF2B5EF4-FFF2-40B4-BE49-F238E27FC236}">
                        <a16:creationId xmlns:a16="http://schemas.microsoft.com/office/drawing/2014/main" id="{9CE5E79F-1349-4822-93CE-2D31B247B700}"/>
                      </a:ext>
                    </a:extLst>
                  </p:cNvPr>
                  <p:cNvGrpSpPr/>
                  <p:nvPr/>
                </p:nvGrpSpPr>
                <p:grpSpPr>
                  <a:xfrm rot="9850636">
                    <a:off x="5339503" y="4901080"/>
                    <a:ext cx="1619553" cy="930133"/>
                    <a:chOff x="6413946" y="1437442"/>
                    <a:chExt cx="1619553" cy="930133"/>
                  </a:xfrm>
                  <a:solidFill>
                    <a:schemeClr val="bg1"/>
                  </a:solidFill>
                </p:grpSpPr>
                <p:sp>
                  <p:nvSpPr>
                    <p:cNvPr id="127" name="Oval 126">
                      <a:extLst>
                        <a:ext uri="{FF2B5EF4-FFF2-40B4-BE49-F238E27FC236}">
                          <a16:creationId xmlns:a16="http://schemas.microsoft.com/office/drawing/2014/main" id="{6E433371-46F8-4200-A44D-5E36FB99CD3B}"/>
                        </a:ext>
                      </a:extLst>
                    </p:cNvPr>
                    <p:cNvSpPr/>
                    <p:nvPr/>
                  </p:nvSpPr>
                  <p:spPr>
                    <a:xfrm>
                      <a:off x="6413946" y="1828881"/>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309AEF46-6005-4660-A9DC-1AD630FEFEDA}"/>
                        </a:ext>
                      </a:extLst>
                    </p:cNvPr>
                    <p:cNvSpPr/>
                    <p:nvPr/>
                  </p:nvSpPr>
                  <p:spPr>
                    <a:xfrm>
                      <a:off x="6775658" y="1480947"/>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5752AE2D-DFBA-4DDC-B0AA-AAF7DDDD1790}"/>
                        </a:ext>
                      </a:extLst>
                    </p:cNvPr>
                    <p:cNvSpPr/>
                    <p:nvPr/>
                  </p:nvSpPr>
                  <p:spPr>
                    <a:xfrm>
                      <a:off x="7352223" y="1437442"/>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F907917-45BB-4AD2-9B6C-2764C6A9B901}"/>
                        </a:ext>
                      </a:extLst>
                    </p:cNvPr>
                    <p:cNvSpPr/>
                    <p:nvPr/>
                  </p:nvSpPr>
                  <p:spPr>
                    <a:xfrm>
                      <a:off x="7942059" y="2276135"/>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Oval 130">
                    <a:extLst>
                      <a:ext uri="{FF2B5EF4-FFF2-40B4-BE49-F238E27FC236}">
                        <a16:creationId xmlns:a16="http://schemas.microsoft.com/office/drawing/2014/main" id="{D0D53F23-608A-4B72-9D79-12DA9761AE5E}"/>
                      </a:ext>
                    </a:extLst>
                  </p:cNvPr>
                  <p:cNvSpPr/>
                  <p:nvPr/>
                </p:nvSpPr>
                <p:spPr>
                  <a:xfrm rot="9850636">
                    <a:off x="5524408" y="5572072"/>
                    <a:ext cx="91440" cy="9144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TextBox 90">
                  <a:extLst>
                    <a:ext uri="{FF2B5EF4-FFF2-40B4-BE49-F238E27FC236}">
                      <a16:creationId xmlns:a16="http://schemas.microsoft.com/office/drawing/2014/main" id="{47E9F7DE-040E-4A59-9CD7-F3810BEC9C8A}"/>
                    </a:ext>
                  </a:extLst>
                </p:cNvPr>
                <p:cNvSpPr txBox="1"/>
                <p:nvPr/>
              </p:nvSpPr>
              <p:spPr>
                <a:xfrm>
                  <a:off x="5908926" y="1688345"/>
                  <a:ext cx="744114" cy="430887"/>
                </a:xfrm>
                <a:prstGeom prst="rect">
                  <a:avLst/>
                </a:prstGeom>
                <a:noFill/>
              </p:spPr>
              <p:txBody>
                <a:bodyPr wrap="none" rtlCol="0">
                  <a:spAutoFit/>
                </a:bodyPr>
                <a:lstStyle/>
                <a:p>
                  <a:pPr algn="r"/>
                  <a:r>
                    <a:rPr lang="en-US" sz="1100" dirty="0">
                      <a:solidFill>
                        <a:schemeClr val="bg1">
                          <a:lumMod val="50000"/>
                        </a:schemeClr>
                      </a:solidFill>
                    </a:rPr>
                    <a:t>Fraud</a:t>
                  </a:r>
                </a:p>
                <a:p>
                  <a:pPr algn="r"/>
                  <a:r>
                    <a:rPr lang="en-US" sz="1100" dirty="0">
                      <a:solidFill>
                        <a:schemeClr val="bg1">
                          <a:lumMod val="50000"/>
                        </a:schemeClr>
                      </a:solidFill>
                    </a:rPr>
                    <a:t>Detection</a:t>
                  </a:r>
                </a:p>
              </p:txBody>
            </p:sp>
            <p:sp>
              <p:nvSpPr>
                <p:cNvPr id="133" name="TextBox 132">
                  <a:extLst>
                    <a:ext uri="{FF2B5EF4-FFF2-40B4-BE49-F238E27FC236}">
                      <a16:creationId xmlns:a16="http://schemas.microsoft.com/office/drawing/2014/main" id="{9EF8A086-BC89-4D34-A81B-9E99DE33BC33}"/>
                    </a:ext>
                  </a:extLst>
                </p:cNvPr>
                <p:cNvSpPr txBox="1"/>
                <p:nvPr/>
              </p:nvSpPr>
              <p:spPr>
                <a:xfrm>
                  <a:off x="6738858" y="1098937"/>
                  <a:ext cx="928460" cy="430887"/>
                </a:xfrm>
                <a:prstGeom prst="rect">
                  <a:avLst/>
                </a:prstGeom>
                <a:noFill/>
              </p:spPr>
              <p:txBody>
                <a:bodyPr wrap="none" rtlCol="0">
                  <a:spAutoFit/>
                </a:bodyPr>
                <a:lstStyle/>
                <a:p>
                  <a:pPr algn="ctr"/>
                  <a:r>
                    <a:rPr lang="en-US" sz="1100" dirty="0">
                      <a:solidFill>
                        <a:schemeClr val="bg1">
                          <a:lumMod val="50000"/>
                        </a:schemeClr>
                      </a:solidFill>
                    </a:rPr>
                    <a:t>Image</a:t>
                  </a:r>
                </a:p>
                <a:p>
                  <a:pPr algn="ctr"/>
                  <a:r>
                    <a:rPr lang="en-US" sz="1100" dirty="0">
                      <a:solidFill>
                        <a:schemeClr val="bg1">
                          <a:lumMod val="50000"/>
                        </a:schemeClr>
                      </a:solidFill>
                    </a:rPr>
                    <a:t>Classification</a:t>
                  </a:r>
                </a:p>
              </p:txBody>
            </p:sp>
            <p:sp>
              <p:nvSpPr>
                <p:cNvPr id="134" name="TextBox 133">
                  <a:extLst>
                    <a:ext uri="{FF2B5EF4-FFF2-40B4-BE49-F238E27FC236}">
                      <a16:creationId xmlns:a16="http://schemas.microsoft.com/office/drawing/2014/main" id="{4FF4ED97-7C21-45BD-A7D1-A1440941BB5B}"/>
                    </a:ext>
                  </a:extLst>
                </p:cNvPr>
                <p:cNvSpPr txBox="1"/>
                <p:nvPr/>
              </p:nvSpPr>
              <p:spPr>
                <a:xfrm>
                  <a:off x="7870435" y="1508187"/>
                  <a:ext cx="748923" cy="430887"/>
                </a:xfrm>
                <a:prstGeom prst="rect">
                  <a:avLst/>
                </a:prstGeom>
                <a:noFill/>
              </p:spPr>
              <p:txBody>
                <a:bodyPr wrap="none" rtlCol="0">
                  <a:spAutoFit/>
                </a:bodyPr>
                <a:lstStyle/>
                <a:p>
                  <a:r>
                    <a:rPr lang="en-US" sz="1100" dirty="0">
                      <a:solidFill>
                        <a:schemeClr val="bg1">
                          <a:lumMod val="50000"/>
                        </a:schemeClr>
                      </a:solidFill>
                    </a:rPr>
                    <a:t>Customer</a:t>
                  </a:r>
                </a:p>
                <a:p>
                  <a:r>
                    <a:rPr lang="en-US" sz="1100" dirty="0">
                      <a:solidFill>
                        <a:schemeClr val="bg1">
                          <a:lumMod val="50000"/>
                        </a:schemeClr>
                      </a:solidFill>
                    </a:rPr>
                    <a:t>Retention</a:t>
                  </a:r>
                </a:p>
              </p:txBody>
            </p:sp>
            <p:sp>
              <p:nvSpPr>
                <p:cNvPr id="135" name="TextBox 134">
                  <a:extLst>
                    <a:ext uri="{FF2B5EF4-FFF2-40B4-BE49-F238E27FC236}">
                      <a16:creationId xmlns:a16="http://schemas.microsoft.com/office/drawing/2014/main" id="{53392322-7B3F-4AA7-84BA-23EC3602E923}"/>
                    </a:ext>
                  </a:extLst>
                </p:cNvPr>
                <p:cNvSpPr txBox="1"/>
                <p:nvPr/>
              </p:nvSpPr>
              <p:spPr>
                <a:xfrm>
                  <a:off x="8036273" y="2181789"/>
                  <a:ext cx="830677" cy="261610"/>
                </a:xfrm>
                <a:prstGeom prst="rect">
                  <a:avLst/>
                </a:prstGeom>
                <a:noFill/>
              </p:spPr>
              <p:txBody>
                <a:bodyPr wrap="none" rtlCol="0">
                  <a:spAutoFit/>
                </a:bodyPr>
                <a:lstStyle/>
                <a:p>
                  <a:r>
                    <a:rPr lang="en-US" sz="1100" dirty="0">
                      <a:solidFill>
                        <a:schemeClr val="bg1">
                          <a:lumMod val="50000"/>
                        </a:schemeClr>
                      </a:solidFill>
                    </a:rPr>
                    <a:t>Diagnostics</a:t>
                  </a:r>
                </a:p>
              </p:txBody>
            </p:sp>
            <p:sp>
              <p:nvSpPr>
                <p:cNvPr id="136" name="TextBox 135">
                  <a:extLst>
                    <a:ext uri="{FF2B5EF4-FFF2-40B4-BE49-F238E27FC236}">
                      <a16:creationId xmlns:a16="http://schemas.microsoft.com/office/drawing/2014/main" id="{220F9043-5F5E-4E37-9A45-EB390F4C44F8}"/>
                    </a:ext>
                  </a:extLst>
                </p:cNvPr>
                <p:cNvSpPr txBox="1"/>
                <p:nvPr/>
              </p:nvSpPr>
              <p:spPr>
                <a:xfrm>
                  <a:off x="8212375" y="2601964"/>
                  <a:ext cx="841897" cy="261610"/>
                </a:xfrm>
                <a:prstGeom prst="rect">
                  <a:avLst/>
                </a:prstGeom>
                <a:noFill/>
              </p:spPr>
              <p:txBody>
                <a:bodyPr wrap="none" rtlCol="0">
                  <a:spAutoFit/>
                </a:bodyPr>
                <a:lstStyle/>
                <a:p>
                  <a:r>
                    <a:rPr lang="en-US" sz="1100" dirty="0">
                      <a:solidFill>
                        <a:schemeClr val="bg1">
                          <a:lumMod val="50000"/>
                        </a:schemeClr>
                      </a:solidFill>
                    </a:rPr>
                    <a:t>Forecasting</a:t>
                  </a:r>
                </a:p>
              </p:txBody>
            </p:sp>
            <p:sp>
              <p:nvSpPr>
                <p:cNvPr id="137" name="TextBox 136">
                  <a:extLst>
                    <a:ext uri="{FF2B5EF4-FFF2-40B4-BE49-F238E27FC236}">
                      <a16:creationId xmlns:a16="http://schemas.microsoft.com/office/drawing/2014/main" id="{C1FF770C-552E-428E-9E59-58DA9AF4156D}"/>
                    </a:ext>
                  </a:extLst>
                </p:cNvPr>
                <p:cNvSpPr txBox="1"/>
                <p:nvPr/>
              </p:nvSpPr>
              <p:spPr>
                <a:xfrm>
                  <a:off x="8712704" y="3079312"/>
                  <a:ext cx="822661" cy="261610"/>
                </a:xfrm>
                <a:prstGeom prst="rect">
                  <a:avLst/>
                </a:prstGeom>
                <a:noFill/>
              </p:spPr>
              <p:txBody>
                <a:bodyPr wrap="none" rtlCol="0">
                  <a:spAutoFit/>
                </a:bodyPr>
                <a:lstStyle/>
                <a:p>
                  <a:r>
                    <a:rPr lang="en-US" sz="1100" dirty="0">
                      <a:solidFill>
                        <a:schemeClr val="bg1">
                          <a:lumMod val="50000"/>
                        </a:schemeClr>
                      </a:solidFill>
                    </a:rPr>
                    <a:t>Predictions</a:t>
                  </a:r>
                </a:p>
              </p:txBody>
            </p:sp>
            <p:sp>
              <p:nvSpPr>
                <p:cNvPr id="138" name="TextBox 137">
                  <a:extLst>
                    <a:ext uri="{FF2B5EF4-FFF2-40B4-BE49-F238E27FC236}">
                      <a16:creationId xmlns:a16="http://schemas.microsoft.com/office/drawing/2014/main" id="{390A3815-3269-4121-A06E-4CE5E1C8A754}"/>
                    </a:ext>
                  </a:extLst>
                </p:cNvPr>
                <p:cNvSpPr txBox="1"/>
                <p:nvPr/>
              </p:nvSpPr>
              <p:spPr>
                <a:xfrm>
                  <a:off x="8730917" y="3618978"/>
                  <a:ext cx="923651" cy="430887"/>
                </a:xfrm>
                <a:prstGeom prst="rect">
                  <a:avLst/>
                </a:prstGeom>
                <a:noFill/>
              </p:spPr>
              <p:txBody>
                <a:bodyPr wrap="none" rtlCol="0">
                  <a:spAutoFit/>
                </a:bodyPr>
                <a:lstStyle/>
                <a:p>
                  <a:r>
                    <a:rPr lang="en-US" sz="1100" dirty="0">
                      <a:solidFill>
                        <a:schemeClr val="bg1">
                          <a:lumMod val="50000"/>
                        </a:schemeClr>
                      </a:solidFill>
                    </a:rPr>
                    <a:t>Process</a:t>
                  </a:r>
                </a:p>
                <a:p>
                  <a:r>
                    <a:rPr lang="en-US" sz="1100" dirty="0">
                      <a:solidFill>
                        <a:schemeClr val="bg1">
                          <a:lumMod val="50000"/>
                        </a:schemeClr>
                      </a:solidFill>
                    </a:rPr>
                    <a:t>Optimization</a:t>
                  </a:r>
                </a:p>
              </p:txBody>
            </p:sp>
            <p:sp>
              <p:nvSpPr>
                <p:cNvPr id="139" name="TextBox 138">
                  <a:extLst>
                    <a:ext uri="{FF2B5EF4-FFF2-40B4-BE49-F238E27FC236}">
                      <a16:creationId xmlns:a16="http://schemas.microsoft.com/office/drawing/2014/main" id="{A899401D-9293-4E33-9D11-21205609772B}"/>
                    </a:ext>
                  </a:extLst>
                </p:cNvPr>
                <p:cNvSpPr txBox="1"/>
                <p:nvPr/>
              </p:nvSpPr>
              <p:spPr>
                <a:xfrm>
                  <a:off x="8212375" y="4233625"/>
                  <a:ext cx="915635" cy="261610"/>
                </a:xfrm>
                <a:prstGeom prst="rect">
                  <a:avLst/>
                </a:prstGeom>
                <a:noFill/>
              </p:spPr>
              <p:txBody>
                <a:bodyPr wrap="none" rtlCol="0">
                  <a:spAutoFit/>
                </a:bodyPr>
                <a:lstStyle/>
                <a:p>
                  <a:r>
                    <a:rPr lang="en-US" sz="1100" dirty="0">
                      <a:solidFill>
                        <a:schemeClr val="bg1">
                          <a:lumMod val="50000"/>
                        </a:schemeClr>
                      </a:solidFill>
                    </a:rPr>
                    <a:t>New Insights</a:t>
                  </a:r>
                </a:p>
              </p:txBody>
            </p:sp>
            <p:sp>
              <p:nvSpPr>
                <p:cNvPr id="140" name="TextBox 139">
                  <a:extLst>
                    <a:ext uri="{FF2B5EF4-FFF2-40B4-BE49-F238E27FC236}">
                      <a16:creationId xmlns:a16="http://schemas.microsoft.com/office/drawing/2014/main" id="{0365AA78-7538-48A2-856D-0AA482B30355}"/>
                    </a:ext>
                  </a:extLst>
                </p:cNvPr>
                <p:cNvSpPr txBox="1"/>
                <p:nvPr/>
              </p:nvSpPr>
              <p:spPr>
                <a:xfrm>
                  <a:off x="6963282" y="5064136"/>
                  <a:ext cx="1175322" cy="261610"/>
                </a:xfrm>
                <a:prstGeom prst="rect">
                  <a:avLst/>
                </a:prstGeom>
                <a:noFill/>
              </p:spPr>
              <p:txBody>
                <a:bodyPr wrap="none" rtlCol="0">
                  <a:spAutoFit/>
                </a:bodyPr>
                <a:lstStyle/>
                <a:p>
                  <a:r>
                    <a:rPr lang="en-US" sz="1100" dirty="0">
                      <a:solidFill>
                        <a:schemeClr val="bg1">
                          <a:lumMod val="50000"/>
                        </a:schemeClr>
                      </a:solidFill>
                    </a:rPr>
                    <a:t>Robot Navigation</a:t>
                  </a:r>
                </a:p>
              </p:txBody>
            </p:sp>
            <p:sp>
              <p:nvSpPr>
                <p:cNvPr id="141" name="TextBox 140">
                  <a:extLst>
                    <a:ext uri="{FF2B5EF4-FFF2-40B4-BE49-F238E27FC236}">
                      <a16:creationId xmlns:a16="http://schemas.microsoft.com/office/drawing/2014/main" id="{804ECAD8-7133-4878-9314-8B59BC04AB54}"/>
                    </a:ext>
                  </a:extLst>
                </p:cNvPr>
                <p:cNvSpPr txBox="1"/>
                <p:nvPr/>
              </p:nvSpPr>
              <p:spPr>
                <a:xfrm>
                  <a:off x="6688902" y="5492398"/>
                  <a:ext cx="1074333" cy="261610"/>
                </a:xfrm>
                <a:prstGeom prst="rect">
                  <a:avLst/>
                </a:prstGeom>
                <a:noFill/>
              </p:spPr>
              <p:txBody>
                <a:bodyPr wrap="none" rtlCol="0">
                  <a:spAutoFit/>
                </a:bodyPr>
                <a:lstStyle/>
                <a:p>
                  <a:r>
                    <a:rPr lang="en-US" sz="1100" dirty="0">
                      <a:solidFill>
                        <a:schemeClr val="bg1">
                          <a:lumMod val="50000"/>
                        </a:schemeClr>
                      </a:solidFill>
                    </a:rPr>
                    <a:t>Skill Acquisition</a:t>
                  </a:r>
                </a:p>
              </p:txBody>
            </p:sp>
            <p:sp>
              <p:nvSpPr>
                <p:cNvPr id="142" name="TextBox 141">
                  <a:extLst>
                    <a:ext uri="{FF2B5EF4-FFF2-40B4-BE49-F238E27FC236}">
                      <a16:creationId xmlns:a16="http://schemas.microsoft.com/office/drawing/2014/main" id="{BB7672B0-9EFC-45A9-B421-27ABED305E84}"/>
                    </a:ext>
                  </a:extLst>
                </p:cNvPr>
                <p:cNvSpPr txBox="1"/>
                <p:nvPr/>
              </p:nvSpPr>
              <p:spPr>
                <a:xfrm>
                  <a:off x="5586812" y="5852929"/>
                  <a:ext cx="1018227" cy="261610"/>
                </a:xfrm>
                <a:prstGeom prst="rect">
                  <a:avLst/>
                </a:prstGeom>
                <a:noFill/>
              </p:spPr>
              <p:txBody>
                <a:bodyPr wrap="none" rtlCol="0">
                  <a:spAutoFit/>
                </a:bodyPr>
                <a:lstStyle/>
                <a:p>
                  <a:pPr algn="ctr"/>
                  <a:r>
                    <a:rPr lang="en-US" sz="1100" dirty="0">
                      <a:solidFill>
                        <a:schemeClr val="bg1">
                          <a:lumMod val="50000"/>
                        </a:schemeClr>
                      </a:solidFill>
                    </a:rPr>
                    <a:t>Learning Tasks</a:t>
                  </a:r>
                </a:p>
              </p:txBody>
            </p:sp>
            <p:sp>
              <p:nvSpPr>
                <p:cNvPr id="143" name="TextBox 142">
                  <a:extLst>
                    <a:ext uri="{FF2B5EF4-FFF2-40B4-BE49-F238E27FC236}">
                      <a16:creationId xmlns:a16="http://schemas.microsoft.com/office/drawing/2014/main" id="{C07C9E45-6ACD-4719-8ABD-CB30DAE0484E}"/>
                    </a:ext>
                  </a:extLst>
                </p:cNvPr>
                <p:cNvSpPr txBox="1"/>
                <p:nvPr/>
              </p:nvSpPr>
              <p:spPr>
                <a:xfrm>
                  <a:off x="4815549" y="5493429"/>
                  <a:ext cx="670376" cy="261610"/>
                </a:xfrm>
                <a:prstGeom prst="rect">
                  <a:avLst/>
                </a:prstGeom>
                <a:noFill/>
              </p:spPr>
              <p:txBody>
                <a:bodyPr wrap="none" rtlCol="0">
                  <a:spAutoFit/>
                </a:bodyPr>
                <a:lstStyle/>
                <a:p>
                  <a:pPr algn="r"/>
                  <a:r>
                    <a:rPr lang="en-US" sz="1100" dirty="0">
                      <a:solidFill>
                        <a:schemeClr val="bg1">
                          <a:lumMod val="50000"/>
                        </a:schemeClr>
                      </a:solidFill>
                    </a:rPr>
                    <a:t>Game Ai</a:t>
                  </a:r>
                </a:p>
              </p:txBody>
            </p:sp>
            <p:sp>
              <p:nvSpPr>
                <p:cNvPr id="144" name="TextBox 143">
                  <a:extLst>
                    <a:ext uri="{FF2B5EF4-FFF2-40B4-BE49-F238E27FC236}">
                      <a16:creationId xmlns:a16="http://schemas.microsoft.com/office/drawing/2014/main" id="{640FD08C-8DF7-4D34-BEC8-D2960F8104B7}"/>
                    </a:ext>
                  </a:extLst>
                </p:cNvPr>
                <p:cNvSpPr txBox="1"/>
                <p:nvPr/>
              </p:nvSpPr>
              <p:spPr>
                <a:xfrm>
                  <a:off x="3880249" y="5038717"/>
                  <a:ext cx="1327608" cy="261610"/>
                </a:xfrm>
                <a:prstGeom prst="rect">
                  <a:avLst/>
                </a:prstGeom>
                <a:noFill/>
              </p:spPr>
              <p:txBody>
                <a:bodyPr wrap="none" rtlCol="0">
                  <a:spAutoFit/>
                </a:bodyPr>
                <a:lstStyle/>
                <a:p>
                  <a:pPr algn="r"/>
                  <a:r>
                    <a:rPr lang="en-US" sz="1100" dirty="0">
                      <a:solidFill>
                        <a:schemeClr val="bg1">
                          <a:lumMod val="50000"/>
                        </a:schemeClr>
                      </a:solidFill>
                    </a:rPr>
                    <a:t>Real-Time Decisions</a:t>
                  </a:r>
                </a:p>
              </p:txBody>
            </p:sp>
            <p:sp>
              <p:nvSpPr>
                <p:cNvPr id="145" name="TextBox 144">
                  <a:extLst>
                    <a:ext uri="{FF2B5EF4-FFF2-40B4-BE49-F238E27FC236}">
                      <a16:creationId xmlns:a16="http://schemas.microsoft.com/office/drawing/2014/main" id="{7DC17AE2-E3C0-4D07-80FE-46F146278771}"/>
                    </a:ext>
                  </a:extLst>
                </p:cNvPr>
                <p:cNvSpPr txBox="1"/>
                <p:nvPr/>
              </p:nvSpPr>
              <p:spPr>
                <a:xfrm>
                  <a:off x="2974985" y="4233625"/>
                  <a:ext cx="981359" cy="430887"/>
                </a:xfrm>
                <a:prstGeom prst="rect">
                  <a:avLst/>
                </a:prstGeom>
                <a:noFill/>
              </p:spPr>
              <p:txBody>
                <a:bodyPr wrap="none" rtlCol="0">
                  <a:spAutoFit/>
                </a:bodyPr>
                <a:lstStyle/>
                <a:p>
                  <a:pPr algn="r"/>
                  <a:r>
                    <a:rPr lang="en-US" sz="1100" dirty="0">
                      <a:solidFill>
                        <a:schemeClr val="bg1">
                          <a:lumMod val="50000"/>
                        </a:schemeClr>
                      </a:solidFill>
                    </a:rPr>
                    <a:t>Customer</a:t>
                  </a:r>
                </a:p>
                <a:p>
                  <a:pPr algn="r"/>
                  <a:r>
                    <a:rPr lang="en-US" sz="1100" dirty="0">
                      <a:solidFill>
                        <a:schemeClr val="bg1">
                          <a:lumMod val="50000"/>
                        </a:schemeClr>
                      </a:solidFill>
                    </a:rPr>
                    <a:t>Segmentation</a:t>
                  </a:r>
                </a:p>
              </p:txBody>
            </p:sp>
            <p:sp>
              <p:nvSpPr>
                <p:cNvPr id="146" name="TextBox 145">
                  <a:extLst>
                    <a:ext uri="{FF2B5EF4-FFF2-40B4-BE49-F238E27FC236}">
                      <a16:creationId xmlns:a16="http://schemas.microsoft.com/office/drawing/2014/main" id="{868A2B7B-94DD-4FBE-9731-D8489BCAE374}"/>
                    </a:ext>
                  </a:extLst>
                </p:cNvPr>
                <p:cNvSpPr txBox="1"/>
                <p:nvPr/>
              </p:nvSpPr>
              <p:spPr>
                <a:xfrm>
                  <a:off x="2658408" y="3618978"/>
                  <a:ext cx="774572" cy="430887"/>
                </a:xfrm>
                <a:prstGeom prst="rect">
                  <a:avLst/>
                </a:prstGeom>
                <a:noFill/>
              </p:spPr>
              <p:txBody>
                <a:bodyPr wrap="none" rtlCol="0">
                  <a:spAutoFit/>
                </a:bodyPr>
                <a:lstStyle/>
                <a:p>
                  <a:pPr algn="r"/>
                  <a:r>
                    <a:rPr lang="en-US" sz="1100" dirty="0">
                      <a:solidFill>
                        <a:schemeClr val="bg1">
                          <a:lumMod val="50000"/>
                        </a:schemeClr>
                      </a:solidFill>
                    </a:rPr>
                    <a:t>Targeted</a:t>
                  </a:r>
                </a:p>
                <a:p>
                  <a:pPr algn="r"/>
                  <a:r>
                    <a:rPr lang="en-US" sz="1100" dirty="0">
                      <a:solidFill>
                        <a:schemeClr val="bg1">
                          <a:lumMod val="50000"/>
                        </a:schemeClr>
                      </a:solidFill>
                    </a:rPr>
                    <a:t>Marketing</a:t>
                  </a:r>
                </a:p>
              </p:txBody>
            </p:sp>
            <p:sp>
              <p:nvSpPr>
                <p:cNvPr id="147" name="TextBox 146">
                  <a:extLst>
                    <a:ext uri="{FF2B5EF4-FFF2-40B4-BE49-F238E27FC236}">
                      <a16:creationId xmlns:a16="http://schemas.microsoft.com/office/drawing/2014/main" id="{7B042D8C-470E-4C34-A7AA-7C9D29BF5789}"/>
                    </a:ext>
                  </a:extLst>
                </p:cNvPr>
                <p:cNvSpPr txBox="1"/>
                <p:nvPr/>
              </p:nvSpPr>
              <p:spPr>
                <a:xfrm>
                  <a:off x="2423734" y="2991622"/>
                  <a:ext cx="1051955" cy="430887"/>
                </a:xfrm>
                <a:prstGeom prst="rect">
                  <a:avLst/>
                </a:prstGeom>
                <a:noFill/>
              </p:spPr>
              <p:txBody>
                <a:bodyPr wrap="none" rtlCol="0">
                  <a:spAutoFit/>
                </a:bodyPr>
                <a:lstStyle/>
                <a:p>
                  <a:pPr algn="r"/>
                  <a:r>
                    <a:rPr lang="en-US" sz="1100" dirty="0">
                      <a:solidFill>
                        <a:schemeClr val="bg1">
                          <a:lumMod val="50000"/>
                        </a:schemeClr>
                      </a:solidFill>
                    </a:rPr>
                    <a:t>Recommended</a:t>
                  </a:r>
                </a:p>
                <a:p>
                  <a:pPr algn="r"/>
                  <a:r>
                    <a:rPr lang="en-US" sz="1100" dirty="0">
                      <a:solidFill>
                        <a:schemeClr val="bg1">
                          <a:lumMod val="50000"/>
                        </a:schemeClr>
                      </a:solidFill>
                    </a:rPr>
                    <a:t>Systems</a:t>
                  </a:r>
                </a:p>
              </p:txBody>
            </p:sp>
            <p:sp>
              <p:nvSpPr>
                <p:cNvPr id="148" name="TextBox 147">
                  <a:extLst>
                    <a:ext uri="{FF2B5EF4-FFF2-40B4-BE49-F238E27FC236}">
                      <a16:creationId xmlns:a16="http://schemas.microsoft.com/office/drawing/2014/main" id="{E98D7568-AFA3-43DA-8EF4-42E7BB283547}"/>
                    </a:ext>
                  </a:extLst>
                </p:cNvPr>
                <p:cNvSpPr txBox="1"/>
                <p:nvPr/>
              </p:nvSpPr>
              <p:spPr>
                <a:xfrm>
                  <a:off x="3275394" y="2275220"/>
                  <a:ext cx="904415" cy="430887"/>
                </a:xfrm>
                <a:prstGeom prst="rect">
                  <a:avLst/>
                </a:prstGeom>
                <a:noFill/>
              </p:spPr>
              <p:txBody>
                <a:bodyPr wrap="none" rtlCol="0">
                  <a:spAutoFit/>
                </a:bodyPr>
                <a:lstStyle/>
                <a:p>
                  <a:pPr algn="r"/>
                  <a:r>
                    <a:rPr lang="en-US" sz="1100" dirty="0">
                      <a:solidFill>
                        <a:schemeClr val="bg1">
                          <a:lumMod val="50000"/>
                        </a:schemeClr>
                      </a:solidFill>
                    </a:rPr>
                    <a:t>Big Data</a:t>
                  </a:r>
                </a:p>
                <a:p>
                  <a:pPr algn="r"/>
                  <a:r>
                    <a:rPr lang="en-US" sz="1100" dirty="0">
                      <a:solidFill>
                        <a:schemeClr val="bg1">
                          <a:lumMod val="50000"/>
                        </a:schemeClr>
                      </a:solidFill>
                    </a:rPr>
                    <a:t>Visualization</a:t>
                  </a:r>
                </a:p>
              </p:txBody>
            </p:sp>
            <p:sp>
              <p:nvSpPr>
                <p:cNvPr id="149" name="TextBox 148">
                  <a:extLst>
                    <a:ext uri="{FF2B5EF4-FFF2-40B4-BE49-F238E27FC236}">
                      <a16:creationId xmlns:a16="http://schemas.microsoft.com/office/drawing/2014/main" id="{D92A052B-9150-4E8B-B6C4-87F5989C3FF7}"/>
                    </a:ext>
                  </a:extLst>
                </p:cNvPr>
                <p:cNvSpPr txBox="1"/>
                <p:nvPr/>
              </p:nvSpPr>
              <p:spPr>
                <a:xfrm>
                  <a:off x="3294745" y="1689299"/>
                  <a:ext cx="928460" cy="430887"/>
                </a:xfrm>
                <a:prstGeom prst="rect">
                  <a:avLst/>
                </a:prstGeom>
                <a:noFill/>
              </p:spPr>
              <p:txBody>
                <a:bodyPr wrap="none" rtlCol="0">
                  <a:spAutoFit/>
                </a:bodyPr>
                <a:lstStyle/>
                <a:p>
                  <a:pPr algn="r"/>
                  <a:r>
                    <a:rPr lang="en-US" sz="1100" dirty="0">
                      <a:solidFill>
                        <a:schemeClr val="bg1">
                          <a:lumMod val="50000"/>
                        </a:schemeClr>
                      </a:solidFill>
                    </a:rPr>
                    <a:t>Meaningful</a:t>
                  </a:r>
                </a:p>
                <a:p>
                  <a:pPr algn="r"/>
                  <a:r>
                    <a:rPr lang="en-US" sz="1100" dirty="0">
                      <a:solidFill>
                        <a:schemeClr val="bg1">
                          <a:lumMod val="50000"/>
                        </a:schemeClr>
                      </a:solidFill>
                    </a:rPr>
                    <a:t>Compression</a:t>
                  </a:r>
                </a:p>
              </p:txBody>
            </p:sp>
            <p:sp>
              <p:nvSpPr>
                <p:cNvPr id="150" name="TextBox 149">
                  <a:extLst>
                    <a:ext uri="{FF2B5EF4-FFF2-40B4-BE49-F238E27FC236}">
                      <a16:creationId xmlns:a16="http://schemas.microsoft.com/office/drawing/2014/main" id="{CCFB00D6-A6D7-4B39-AD0D-5794E967D417}"/>
                    </a:ext>
                  </a:extLst>
                </p:cNvPr>
                <p:cNvSpPr txBox="1"/>
                <p:nvPr/>
              </p:nvSpPr>
              <p:spPr>
                <a:xfrm>
                  <a:off x="4441274" y="1098937"/>
                  <a:ext cx="739306" cy="430887"/>
                </a:xfrm>
                <a:prstGeom prst="rect">
                  <a:avLst/>
                </a:prstGeom>
                <a:noFill/>
              </p:spPr>
              <p:txBody>
                <a:bodyPr wrap="none" rtlCol="0">
                  <a:spAutoFit/>
                </a:bodyPr>
                <a:lstStyle/>
                <a:p>
                  <a:pPr algn="ctr"/>
                  <a:r>
                    <a:rPr lang="en-US" sz="1100" dirty="0">
                      <a:solidFill>
                        <a:schemeClr val="bg1">
                          <a:lumMod val="50000"/>
                        </a:schemeClr>
                      </a:solidFill>
                    </a:rPr>
                    <a:t>Structure</a:t>
                  </a:r>
                </a:p>
                <a:p>
                  <a:pPr algn="ctr"/>
                  <a:r>
                    <a:rPr lang="en-US" sz="1100" dirty="0">
                      <a:solidFill>
                        <a:schemeClr val="bg1">
                          <a:lumMod val="50000"/>
                        </a:schemeClr>
                      </a:solidFill>
                    </a:rPr>
                    <a:t>Discovery</a:t>
                  </a:r>
                </a:p>
              </p:txBody>
            </p:sp>
            <p:sp>
              <p:nvSpPr>
                <p:cNvPr id="151" name="TextBox 150">
                  <a:extLst>
                    <a:ext uri="{FF2B5EF4-FFF2-40B4-BE49-F238E27FC236}">
                      <a16:creationId xmlns:a16="http://schemas.microsoft.com/office/drawing/2014/main" id="{5C8D65DD-F462-4FEB-9DA2-196541261FE1}"/>
                    </a:ext>
                  </a:extLst>
                </p:cNvPr>
                <p:cNvSpPr txBox="1"/>
                <p:nvPr/>
              </p:nvSpPr>
              <p:spPr>
                <a:xfrm>
                  <a:off x="5435097" y="1351065"/>
                  <a:ext cx="748923" cy="430887"/>
                </a:xfrm>
                <a:prstGeom prst="rect">
                  <a:avLst/>
                </a:prstGeom>
                <a:noFill/>
              </p:spPr>
              <p:txBody>
                <a:bodyPr wrap="none" rtlCol="0">
                  <a:spAutoFit/>
                </a:bodyPr>
                <a:lstStyle/>
                <a:p>
                  <a:r>
                    <a:rPr lang="en-US" sz="1100" dirty="0">
                      <a:solidFill>
                        <a:schemeClr val="bg1">
                          <a:lumMod val="50000"/>
                        </a:schemeClr>
                      </a:solidFill>
                    </a:rPr>
                    <a:t>Feature</a:t>
                  </a:r>
                </a:p>
                <a:p>
                  <a:r>
                    <a:rPr lang="en-US" sz="1100" dirty="0">
                      <a:solidFill>
                        <a:schemeClr val="bg1">
                          <a:lumMod val="50000"/>
                        </a:schemeClr>
                      </a:solidFill>
                    </a:rPr>
                    <a:t>Elicitation</a:t>
                  </a:r>
                </a:p>
              </p:txBody>
            </p:sp>
          </p:grpSp>
          <p:sp>
            <p:nvSpPr>
              <p:cNvPr id="1025" name="TextBox 1024">
                <a:extLst>
                  <a:ext uri="{FF2B5EF4-FFF2-40B4-BE49-F238E27FC236}">
                    <a16:creationId xmlns:a16="http://schemas.microsoft.com/office/drawing/2014/main" id="{3262B491-EF09-4A95-9BCD-89684D72FD42}"/>
                  </a:ext>
                </a:extLst>
              </p:cNvPr>
              <p:cNvSpPr txBox="1"/>
              <p:nvPr/>
            </p:nvSpPr>
            <p:spPr>
              <a:xfrm>
                <a:off x="4491285" y="2983464"/>
                <a:ext cx="1155573" cy="461665"/>
              </a:xfrm>
              <a:prstGeom prst="rect">
                <a:avLst/>
              </a:prstGeom>
              <a:noFill/>
            </p:spPr>
            <p:txBody>
              <a:bodyPr wrap="none" rtlCol="0">
                <a:spAutoFit/>
              </a:bodyPr>
              <a:lstStyle/>
              <a:p>
                <a:pPr algn="ctr"/>
                <a:r>
                  <a:rPr lang="en-US" sz="1200" dirty="0">
                    <a:solidFill>
                      <a:schemeClr val="bg1">
                        <a:lumMod val="50000"/>
                      </a:schemeClr>
                    </a:solidFill>
                  </a:rPr>
                  <a:t>UNSUPERVISED</a:t>
                </a:r>
              </a:p>
              <a:p>
                <a:pPr algn="ctr"/>
                <a:r>
                  <a:rPr lang="en-US" sz="1200" b="1" dirty="0">
                    <a:solidFill>
                      <a:schemeClr val="bg1">
                        <a:lumMod val="50000"/>
                      </a:schemeClr>
                    </a:solidFill>
                  </a:rPr>
                  <a:t>LEARNING</a:t>
                </a:r>
              </a:p>
            </p:txBody>
          </p:sp>
          <p:sp>
            <p:nvSpPr>
              <p:cNvPr id="154" name="TextBox 153">
                <a:extLst>
                  <a:ext uri="{FF2B5EF4-FFF2-40B4-BE49-F238E27FC236}">
                    <a16:creationId xmlns:a16="http://schemas.microsoft.com/office/drawing/2014/main" id="{7480F742-A413-4DC9-A1A4-C5C5C5B0903F}"/>
                  </a:ext>
                </a:extLst>
              </p:cNvPr>
              <p:cNvSpPr txBox="1"/>
              <p:nvPr/>
            </p:nvSpPr>
            <p:spPr>
              <a:xfrm>
                <a:off x="6647037" y="2983464"/>
                <a:ext cx="956800" cy="461665"/>
              </a:xfrm>
              <a:prstGeom prst="rect">
                <a:avLst/>
              </a:prstGeom>
              <a:noFill/>
            </p:spPr>
            <p:txBody>
              <a:bodyPr wrap="none" rtlCol="0">
                <a:spAutoFit/>
              </a:bodyPr>
              <a:lstStyle/>
              <a:p>
                <a:pPr algn="ctr"/>
                <a:r>
                  <a:rPr lang="en-US" sz="1200" dirty="0">
                    <a:solidFill>
                      <a:schemeClr val="bg1">
                        <a:lumMod val="50000"/>
                      </a:schemeClr>
                    </a:solidFill>
                  </a:rPr>
                  <a:t>SUPERVISED</a:t>
                </a:r>
              </a:p>
              <a:p>
                <a:pPr algn="ctr"/>
                <a:r>
                  <a:rPr lang="en-US" sz="1200" b="1" dirty="0">
                    <a:solidFill>
                      <a:schemeClr val="bg1">
                        <a:lumMod val="50000"/>
                      </a:schemeClr>
                    </a:solidFill>
                  </a:rPr>
                  <a:t>LEARNING</a:t>
                </a:r>
              </a:p>
            </p:txBody>
          </p:sp>
          <p:sp>
            <p:nvSpPr>
              <p:cNvPr id="155" name="TextBox 154">
                <a:extLst>
                  <a:ext uri="{FF2B5EF4-FFF2-40B4-BE49-F238E27FC236}">
                    <a16:creationId xmlns:a16="http://schemas.microsoft.com/office/drawing/2014/main" id="{D680D64E-5FE4-4DF4-BA00-FC61AED709C5}"/>
                  </a:ext>
                </a:extLst>
              </p:cNvPr>
              <p:cNvSpPr txBox="1"/>
              <p:nvPr/>
            </p:nvSpPr>
            <p:spPr>
              <a:xfrm>
                <a:off x="5468174" y="4769608"/>
                <a:ext cx="1273618" cy="461665"/>
              </a:xfrm>
              <a:prstGeom prst="rect">
                <a:avLst/>
              </a:prstGeom>
              <a:noFill/>
            </p:spPr>
            <p:txBody>
              <a:bodyPr wrap="none" rtlCol="0">
                <a:spAutoFit/>
              </a:bodyPr>
              <a:lstStyle/>
              <a:p>
                <a:pPr algn="ctr"/>
                <a:r>
                  <a:rPr lang="en-US" sz="1200" dirty="0">
                    <a:solidFill>
                      <a:schemeClr val="bg1">
                        <a:lumMod val="50000"/>
                      </a:schemeClr>
                    </a:solidFill>
                  </a:rPr>
                  <a:t>REINFORCEMENT</a:t>
                </a:r>
              </a:p>
              <a:p>
                <a:pPr algn="ctr"/>
                <a:r>
                  <a:rPr lang="en-US" sz="1200" b="1" dirty="0">
                    <a:solidFill>
                      <a:schemeClr val="bg1">
                        <a:lumMod val="50000"/>
                      </a:schemeClr>
                    </a:solidFill>
                  </a:rPr>
                  <a:t>LEARNING</a:t>
                </a:r>
              </a:p>
            </p:txBody>
          </p:sp>
          <p:sp>
            <p:nvSpPr>
              <p:cNvPr id="156" name="TextBox 155">
                <a:extLst>
                  <a:ext uri="{FF2B5EF4-FFF2-40B4-BE49-F238E27FC236}">
                    <a16:creationId xmlns:a16="http://schemas.microsoft.com/office/drawing/2014/main" id="{D30FD231-9CD3-429A-81A9-9DE0A2DAABC6}"/>
                  </a:ext>
                </a:extLst>
              </p:cNvPr>
              <p:cNvSpPr txBox="1"/>
              <p:nvPr/>
            </p:nvSpPr>
            <p:spPr>
              <a:xfrm>
                <a:off x="4314738" y="2038486"/>
                <a:ext cx="1140056" cy="430887"/>
              </a:xfrm>
              <a:prstGeom prst="rect">
                <a:avLst/>
              </a:prstGeom>
              <a:noFill/>
            </p:spPr>
            <p:txBody>
              <a:bodyPr wrap="none" rtlCol="0">
                <a:spAutoFit/>
              </a:bodyPr>
              <a:lstStyle/>
              <a:p>
                <a:pPr algn="ctr"/>
                <a:r>
                  <a:rPr lang="en-US" sz="1050" dirty="0">
                    <a:solidFill>
                      <a:schemeClr val="bg1"/>
                    </a:solidFill>
                  </a:rPr>
                  <a:t>DIMENSIONALLY</a:t>
                </a:r>
              </a:p>
              <a:p>
                <a:pPr algn="ctr"/>
                <a:r>
                  <a:rPr lang="en-US" sz="1050" b="1" dirty="0">
                    <a:solidFill>
                      <a:schemeClr val="bg1"/>
                    </a:solidFill>
                  </a:rPr>
                  <a:t>REDUCTION</a:t>
                </a:r>
              </a:p>
            </p:txBody>
          </p:sp>
          <p:sp>
            <p:nvSpPr>
              <p:cNvPr id="157" name="TextBox 156">
                <a:extLst>
                  <a:ext uri="{FF2B5EF4-FFF2-40B4-BE49-F238E27FC236}">
                    <a16:creationId xmlns:a16="http://schemas.microsoft.com/office/drawing/2014/main" id="{8B2E0C15-D8AA-47CE-B2E4-0CC233647EA3}"/>
                  </a:ext>
                </a:extLst>
              </p:cNvPr>
              <p:cNvSpPr txBox="1"/>
              <p:nvPr/>
            </p:nvSpPr>
            <p:spPr>
              <a:xfrm>
                <a:off x="6753432" y="2126971"/>
                <a:ext cx="1090363" cy="253916"/>
              </a:xfrm>
              <a:prstGeom prst="rect">
                <a:avLst/>
              </a:prstGeom>
              <a:noFill/>
            </p:spPr>
            <p:txBody>
              <a:bodyPr wrap="none" rtlCol="0">
                <a:spAutoFit/>
              </a:bodyPr>
              <a:lstStyle/>
              <a:p>
                <a:pPr algn="ctr"/>
                <a:r>
                  <a:rPr lang="en-US" sz="1050" b="1" dirty="0">
                    <a:solidFill>
                      <a:schemeClr val="bg1"/>
                    </a:solidFill>
                  </a:rPr>
                  <a:t>CLASSIFICATION</a:t>
                </a:r>
              </a:p>
            </p:txBody>
          </p:sp>
          <p:sp>
            <p:nvSpPr>
              <p:cNvPr id="158" name="TextBox 157">
                <a:extLst>
                  <a:ext uri="{FF2B5EF4-FFF2-40B4-BE49-F238E27FC236}">
                    <a16:creationId xmlns:a16="http://schemas.microsoft.com/office/drawing/2014/main" id="{48F03F54-6C50-4B18-8C35-05BF5AFC0BB2}"/>
                  </a:ext>
                </a:extLst>
              </p:cNvPr>
              <p:cNvSpPr txBox="1"/>
              <p:nvPr/>
            </p:nvSpPr>
            <p:spPr>
              <a:xfrm>
                <a:off x="7591715" y="3408225"/>
                <a:ext cx="896400" cy="253916"/>
              </a:xfrm>
              <a:prstGeom prst="rect">
                <a:avLst/>
              </a:prstGeom>
              <a:noFill/>
            </p:spPr>
            <p:txBody>
              <a:bodyPr wrap="none" rtlCol="0">
                <a:spAutoFit/>
              </a:bodyPr>
              <a:lstStyle/>
              <a:p>
                <a:pPr algn="ctr"/>
                <a:r>
                  <a:rPr lang="en-US" sz="1050" b="1" dirty="0">
                    <a:solidFill>
                      <a:schemeClr val="bg1"/>
                    </a:solidFill>
                  </a:rPr>
                  <a:t>REGRESSION</a:t>
                </a:r>
              </a:p>
            </p:txBody>
          </p:sp>
          <p:sp>
            <p:nvSpPr>
              <p:cNvPr id="159" name="TextBox 158">
                <a:extLst>
                  <a:ext uri="{FF2B5EF4-FFF2-40B4-BE49-F238E27FC236}">
                    <a16:creationId xmlns:a16="http://schemas.microsoft.com/office/drawing/2014/main" id="{7AD3BF9B-8077-482E-9398-8738C27792EA}"/>
                  </a:ext>
                </a:extLst>
              </p:cNvPr>
              <p:cNvSpPr txBox="1"/>
              <p:nvPr/>
            </p:nvSpPr>
            <p:spPr>
              <a:xfrm>
                <a:off x="3713502" y="3408225"/>
                <a:ext cx="877164" cy="253916"/>
              </a:xfrm>
              <a:prstGeom prst="rect">
                <a:avLst/>
              </a:prstGeom>
              <a:noFill/>
            </p:spPr>
            <p:txBody>
              <a:bodyPr wrap="none" rtlCol="0">
                <a:spAutoFit/>
              </a:bodyPr>
              <a:lstStyle/>
              <a:p>
                <a:pPr algn="ctr"/>
                <a:r>
                  <a:rPr lang="en-US" sz="1050" b="1" dirty="0">
                    <a:solidFill>
                      <a:schemeClr val="bg1"/>
                    </a:solidFill>
                  </a:rPr>
                  <a:t>CLASTERING</a:t>
                </a:r>
              </a:p>
            </p:txBody>
          </p:sp>
          <p:sp>
            <p:nvSpPr>
              <p:cNvPr id="160" name="TextBox 159">
                <a:extLst>
                  <a:ext uri="{FF2B5EF4-FFF2-40B4-BE49-F238E27FC236}">
                    <a16:creationId xmlns:a16="http://schemas.microsoft.com/office/drawing/2014/main" id="{4DD5177F-F565-46ED-AE7B-A4FBA94CD690}"/>
                  </a:ext>
                </a:extLst>
              </p:cNvPr>
              <p:cNvSpPr txBox="1"/>
              <p:nvPr/>
            </p:nvSpPr>
            <p:spPr>
              <a:xfrm>
                <a:off x="5673467" y="3679551"/>
                <a:ext cx="844847" cy="461665"/>
              </a:xfrm>
              <a:prstGeom prst="rect">
                <a:avLst/>
              </a:prstGeom>
              <a:noFill/>
            </p:spPr>
            <p:txBody>
              <a:bodyPr wrap="none" rtlCol="0">
                <a:spAutoFit/>
              </a:bodyPr>
              <a:lstStyle/>
              <a:p>
                <a:pPr algn="ctr"/>
                <a:r>
                  <a:rPr lang="en-US" sz="1200" dirty="0">
                    <a:gradFill flip="none" rotWithShape="1">
                      <a:gsLst>
                        <a:gs pos="885">
                          <a:srgbClr val="7030A0"/>
                        </a:gs>
                        <a:gs pos="50000">
                          <a:srgbClr val="00B0F0"/>
                        </a:gs>
                        <a:gs pos="99115">
                          <a:srgbClr val="92D050"/>
                        </a:gs>
                      </a:gsLst>
                      <a:lin ang="0" scaled="1"/>
                      <a:tileRect/>
                    </a:gradFill>
                  </a:rPr>
                  <a:t>MACHINE</a:t>
                </a:r>
              </a:p>
              <a:p>
                <a:pPr algn="ctr"/>
                <a:r>
                  <a:rPr lang="en-US" sz="1200" b="1" dirty="0">
                    <a:gradFill flip="none" rotWithShape="1">
                      <a:gsLst>
                        <a:gs pos="885">
                          <a:srgbClr val="7030A0"/>
                        </a:gs>
                        <a:gs pos="50000">
                          <a:srgbClr val="00B0F0"/>
                        </a:gs>
                        <a:gs pos="99115">
                          <a:srgbClr val="92D050"/>
                        </a:gs>
                      </a:gsLst>
                      <a:lin ang="0" scaled="1"/>
                      <a:tileRect/>
                    </a:gradFill>
                  </a:rPr>
                  <a:t>LEARNING</a:t>
                </a:r>
              </a:p>
            </p:txBody>
          </p:sp>
        </p:grpSp>
        <p:grpSp>
          <p:nvGrpSpPr>
            <p:cNvPr id="1030" name="Graphic 1028" descr="Basic Shapes outline">
              <a:extLst>
                <a:ext uri="{FF2B5EF4-FFF2-40B4-BE49-F238E27FC236}">
                  <a16:creationId xmlns:a16="http://schemas.microsoft.com/office/drawing/2014/main" id="{44556CBA-24C0-4474-AF68-802E47A39DA5}"/>
                </a:ext>
              </a:extLst>
            </p:cNvPr>
            <p:cNvGrpSpPr/>
            <p:nvPr/>
          </p:nvGrpSpPr>
          <p:grpSpPr>
            <a:xfrm>
              <a:off x="5885800" y="3343107"/>
              <a:ext cx="365145" cy="340969"/>
              <a:chOff x="5885800" y="3343107"/>
              <a:chExt cx="365145" cy="340969"/>
            </a:xfrm>
            <a:gradFill>
              <a:gsLst>
                <a:gs pos="885">
                  <a:srgbClr val="7030A0"/>
                </a:gs>
                <a:gs pos="50000">
                  <a:srgbClr val="00B0F0"/>
                </a:gs>
                <a:gs pos="99115">
                  <a:srgbClr val="92D050"/>
                </a:gs>
              </a:gsLst>
              <a:lin ang="0" scaled="1"/>
            </a:gradFill>
          </p:grpSpPr>
          <p:sp>
            <p:nvSpPr>
              <p:cNvPr id="1031" name="Freeform: Shape 1030">
                <a:extLst>
                  <a:ext uri="{FF2B5EF4-FFF2-40B4-BE49-F238E27FC236}">
                    <a16:creationId xmlns:a16="http://schemas.microsoft.com/office/drawing/2014/main" id="{2F3AA100-B5C3-443D-81ED-37C99B1BDC00}"/>
                  </a:ext>
                </a:extLst>
              </p:cNvPr>
              <p:cNvSpPr/>
              <p:nvPr/>
            </p:nvSpPr>
            <p:spPr>
              <a:xfrm>
                <a:off x="5885800" y="3386375"/>
                <a:ext cx="171778" cy="171778"/>
              </a:xfrm>
              <a:custGeom>
                <a:avLst/>
                <a:gdLst>
                  <a:gd name="connsiteX0" fmla="*/ 159840 w 171778"/>
                  <a:gd name="connsiteY0" fmla="*/ 128671 h 171778"/>
                  <a:gd name="connsiteX1" fmla="*/ 43098 w 171778"/>
                  <a:gd name="connsiteY1" fmla="*/ 159859 h 171778"/>
                  <a:gd name="connsiteX2" fmla="*/ 11910 w 171778"/>
                  <a:gd name="connsiteY2" fmla="*/ 43123 h 171778"/>
                  <a:gd name="connsiteX3" fmla="*/ 128646 w 171778"/>
                  <a:gd name="connsiteY3" fmla="*/ 11934 h 171778"/>
                  <a:gd name="connsiteX4" fmla="*/ 0 w 171778"/>
                  <a:gd name="connsiteY4" fmla="*/ 36208 h 171778"/>
                  <a:gd name="connsiteX5" fmla="*/ 36208 w 171778"/>
                  <a:gd name="connsiteY5" fmla="*/ 171779 h 171778"/>
                  <a:gd name="connsiteX6" fmla="*/ 171779 w 171778"/>
                  <a:gd name="connsiteY6" fmla="*/ 135571 h 171778"/>
                  <a:gd name="connsiteX7" fmla="*/ 135571 w 171778"/>
                  <a:gd name="connsiteY7" fmla="*/ 0 h 17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78" h="171778">
                    <a:moveTo>
                      <a:pt x="159840" y="128671"/>
                    </a:moveTo>
                    <a:lnTo>
                      <a:pt x="43098" y="159859"/>
                    </a:lnTo>
                    <a:lnTo>
                      <a:pt x="11910" y="43123"/>
                    </a:lnTo>
                    <a:lnTo>
                      <a:pt x="128646" y="11934"/>
                    </a:lnTo>
                    <a:close/>
                    <a:moveTo>
                      <a:pt x="0" y="36208"/>
                    </a:moveTo>
                    <a:lnTo>
                      <a:pt x="36208" y="171779"/>
                    </a:lnTo>
                    <a:lnTo>
                      <a:pt x="171779" y="135571"/>
                    </a:lnTo>
                    <a:lnTo>
                      <a:pt x="135571" y="0"/>
                    </a:lnTo>
                    <a:close/>
                  </a:path>
                </a:pathLst>
              </a:custGeom>
              <a:grpFill/>
              <a:ln w="4862"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0DC4FE1B-C557-44F5-B90B-7D4D03CA567D}"/>
                  </a:ext>
                </a:extLst>
              </p:cNvPr>
              <p:cNvSpPr/>
              <p:nvPr/>
            </p:nvSpPr>
            <p:spPr>
              <a:xfrm>
                <a:off x="6056019" y="3515719"/>
                <a:ext cx="170268" cy="168357"/>
              </a:xfrm>
              <a:custGeom>
                <a:avLst/>
                <a:gdLst>
                  <a:gd name="connsiteX0" fmla="*/ 151375 w 170268"/>
                  <a:gd name="connsiteY0" fmla="*/ 118418 h 168357"/>
                  <a:gd name="connsiteX1" fmla="*/ 13927 w 170268"/>
                  <a:gd name="connsiteY1" fmla="*/ 154611 h 168357"/>
                  <a:gd name="connsiteX2" fmla="*/ 51631 w 170268"/>
                  <a:gd name="connsiteY2" fmla="*/ 18708 h 168357"/>
                  <a:gd name="connsiteX3" fmla="*/ 0 w 170268"/>
                  <a:gd name="connsiteY3" fmla="*/ 168358 h 168357"/>
                  <a:gd name="connsiteX4" fmla="*/ 170268 w 170268"/>
                  <a:gd name="connsiteY4" fmla="*/ 123525 h 168357"/>
                  <a:gd name="connsiteX5" fmla="*/ 46704 w 170268"/>
                  <a:gd name="connsiteY5" fmla="*/ 0 h 16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68" h="168357">
                    <a:moveTo>
                      <a:pt x="151375" y="118418"/>
                    </a:moveTo>
                    <a:lnTo>
                      <a:pt x="13927" y="154611"/>
                    </a:lnTo>
                    <a:lnTo>
                      <a:pt x="51631" y="18708"/>
                    </a:lnTo>
                    <a:close/>
                    <a:moveTo>
                      <a:pt x="0" y="168358"/>
                    </a:moveTo>
                    <a:lnTo>
                      <a:pt x="170268" y="123525"/>
                    </a:lnTo>
                    <a:lnTo>
                      <a:pt x="46704" y="0"/>
                    </a:lnTo>
                    <a:close/>
                  </a:path>
                </a:pathLst>
              </a:custGeom>
              <a:grpFill/>
              <a:ln w="4862"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1AB1BB18-5D69-4E51-8FF8-D14E1F50D754}"/>
                  </a:ext>
                </a:extLst>
              </p:cNvPr>
              <p:cNvSpPr/>
              <p:nvPr/>
            </p:nvSpPr>
            <p:spPr>
              <a:xfrm>
                <a:off x="6099878" y="3343107"/>
                <a:ext cx="151067" cy="151067"/>
              </a:xfrm>
              <a:custGeom>
                <a:avLst/>
                <a:gdLst>
                  <a:gd name="connsiteX0" fmla="*/ 75534 w 151067"/>
                  <a:gd name="connsiteY0" fmla="*/ 9746 h 151067"/>
                  <a:gd name="connsiteX1" fmla="*/ 141322 w 151067"/>
                  <a:gd name="connsiteY1" fmla="*/ 75534 h 151067"/>
                  <a:gd name="connsiteX2" fmla="*/ 75534 w 151067"/>
                  <a:gd name="connsiteY2" fmla="*/ 141322 h 151067"/>
                  <a:gd name="connsiteX3" fmla="*/ 9746 w 151067"/>
                  <a:gd name="connsiteY3" fmla="*/ 75534 h 151067"/>
                  <a:gd name="connsiteX4" fmla="*/ 75534 w 151067"/>
                  <a:gd name="connsiteY4" fmla="*/ 9746 h 151067"/>
                  <a:gd name="connsiteX5" fmla="*/ 75534 w 151067"/>
                  <a:gd name="connsiteY5" fmla="*/ 0 h 151067"/>
                  <a:gd name="connsiteX6" fmla="*/ 0 w 151067"/>
                  <a:gd name="connsiteY6" fmla="*/ 75534 h 151067"/>
                  <a:gd name="connsiteX7" fmla="*/ 75534 w 151067"/>
                  <a:gd name="connsiteY7" fmla="*/ 151068 h 151067"/>
                  <a:gd name="connsiteX8" fmla="*/ 151068 w 151067"/>
                  <a:gd name="connsiteY8" fmla="*/ 75534 h 151067"/>
                  <a:gd name="connsiteX9" fmla="*/ 75534 w 151067"/>
                  <a:gd name="connsiteY9" fmla="*/ 0 h 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67" h="151067">
                    <a:moveTo>
                      <a:pt x="75534" y="9746"/>
                    </a:moveTo>
                    <a:cubicBezTo>
                      <a:pt x="111867" y="9746"/>
                      <a:pt x="141322" y="39201"/>
                      <a:pt x="141322" y="75534"/>
                    </a:cubicBezTo>
                    <a:cubicBezTo>
                      <a:pt x="141322" y="111867"/>
                      <a:pt x="111867" y="141322"/>
                      <a:pt x="75534" y="141322"/>
                    </a:cubicBezTo>
                    <a:cubicBezTo>
                      <a:pt x="39201" y="141322"/>
                      <a:pt x="9746" y="111867"/>
                      <a:pt x="9746" y="75534"/>
                    </a:cubicBezTo>
                    <a:cubicBezTo>
                      <a:pt x="9787" y="39217"/>
                      <a:pt x="39217" y="9787"/>
                      <a:pt x="75534" y="9746"/>
                    </a:cubicBezTo>
                    <a:moveTo>
                      <a:pt x="75534" y="0"/>
                    </a:moveTo>
                    <a:cubicBezTo>
                      <a:pt x="33818" y="0"/>
                      <a:pt x="0" y="33818"/>
                      <a:pt x="0" y="75534"/>
                    </a:cubicBezTo>
                    <a:cubicBezTo>
                      <a:pt x="0" y="117250"/>
                      <a:pt x="33818" y="151068"/>
                      <a:pt x="75534" y="151068"/>
                    </a:cubicBezTo>
                    <a:cubicBezTo>
                      <a:pt x="117250" y="151068"/>
                      <a:pt x="151068" y="117250"/>
                      <a:pt x="151068" y="75534"/>
                    </a:cubicBezTo>
                    <a:cubicBezTo>
                      <a:pt x="151068" y="33818"/>
                      <a:pt x="117250" y="0"/>
                      <a:pt x="75534" y="0"/>
                    </a:cubicBezTo>
                    <a:close/>
                  </a:path>
                </a:pathLst>
              </a:custGeom>
              <a:grpFill/>
              <a:ln w="486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6734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772C280-FB91-4132-B622-ACBA674D3C3C}"/>
              </a:ext>
            </a:extLst>
          </p:cNvPr>
          <p:cNvSpPr/>
          <p:nvPr/>
        </p:nvSpPr>
        <p:spPr>
          <a:xfrm>
            <a:off x="662031" y="139230"/>
            <a:ext cx="5433969" cy="132407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649C1F5-21CC-4292-AED8-22ED31EA7AD8}"/>
              </a:ext>
            </a:extLst>
          </p:cNvPr>
          <p:cNvSpPr/>
          <p:nvPr/>
        </p:nvSpPr>
        <p:spPr>
          <a:xfrm>
            <a:off x="662032" y="240305"/>
            <a:ext cx="4648200" cy="11219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pitted surface of an angular contact ball bearing Stock Photo - Alamy">
            <a:extLst>
              <a:ext uri="{FF2B5EF4-FFF2-40B4-BE49-F238E27FC236}">
                <a16:creationId xmlns:a16="http://schemas.microsoft.com/office/drawing/2014/main" id="{C75DF717-75D7-4DBE-854F-3BE548669F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8869"/>
          <a:stretch/>
        </p:blipFill>
        <p:spPr bwMode="auto">
          <a:xfrm>
            <a:off x="8005763" y="4555222"/>
            <a:ext cx="4186237" cy="23027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6CA8A4-1C5A-40FE-B464-70697A496AB9}"/>
              </a:ext>
            </a:extLst>
          </p:cNvPr>
          <p:cNvSpPr>
            <a:spLocks noGrp="1"/>
          </p:cNvSpPr>
          <p:nvPr>
            <p:ph type="title"/>
          </p:nvPr>
        </p:nvSpPr>
        <p:spPr/>
        <p:txBody>
          <a:bodyPr/>
          <a:lstStyle/>
          <a:p>
            <a:r>
              <a:rPr lang="en-US" sz="4000" b="1" dirty="0">
                <a:solidFill>
                  <a:schemeClr val="tx1">
                    <a:lumMod val="75000"/>
                    <a:lumOff val="25000"/>
                  </a:schemeClr>
                </a:solidFill>
                <a:latin typeface="Palatino Linotype" panose="02040502050505030304" pitchFamily="18" charset="0"/>
              </a:rPr>
              <a:t>Contribution</a:t>
            </a:r>
            <a:r>
              <a:rPr lang="en-US" sz="4400" b="1" dirty="0">
                <a:solidFill>
                  <a:srgbClr val="000000"/>
                </a:solidFill>
                <a:effectLst/>
                <a:latin typeface="TimesNewRomanPS-BoldMT"/>
              </a:rPr>
              <a:t> </a:t>
            </a:r>
            <a:br>
              <a:rPr lang="en-US" dirty="0"/>
            </a:br>
            <a:endParaRPr lang="en-IN" dirty="0"/>
          </a:p>
        </p:txBody>
      </p:sp>
      <p:sp>
        <p:nvSpPr>
          <p:cNvPr id="3" name="Content Placeholder 2">
            <a:extLst>
              <a:ext uri="{FF2B5EF4-FFF2-40B4-BE49-F238E27FC236}">
                <a16:creationId xmlns:a16="http://schemas.microsoft.com/office/drawing/2014/main" id="{379B06B6-9391-450B-98B2-71EE93A9FCFD}"/>
              </a:ext>
            </a:extLst>
          </p:cNvPr>
          <p:cNvSpPr>
            <a:spLocks noGrp="1"/>
          </p:cNvSpPr>
          <p:nvPr>
            <p:ph idx="1"/>
          </p:nvPr>
        </p:nvSpPr>
        <p:spPr>
          <a:xfrm>
            <a:off x="502640" y="1487051"/>
            <a:ext cx="10515600" cy="4351338"/>
          </a:xfrm>
        </p:spPr>
        <p:txBody>
          <a:bodyPr>
            <a:noAutofit/>
          </a:bodyPr>
          <a:lstStyle/>
          <a:p>
            <a:pPr marL="0" indent="0" defTabSz="914400">
              <a:buNone/>
            </a:pPr>
            <a:r>
              <a:rPr lang="en-US" sz="2400" b="1" dirty="0">
                <a:solidFill>
                  <a:srgbClr val="522FC3"/>
                </a:solidFill>
                <a:latin typeface="Baskerville Old Face" panose="02020602080505020303" pitchFamily="18" charset="0"/>
              </a:rPr>
              <a:t>2. Model Selection: </a:t>
            </a:r>
          </a:p>
          <a:p>
            <a:pPr marL="0" defTabSz="914400"/>
            <a:r>
              <a:rPr lang="en-US" sz="2400" b="1" dirty="0">
                <a:solidFill>
                  <a:srgbClr val="522FC3"/>
                </a:solidFill>
                <a:latin typeface="Baskerville Old Face" panose="02020602080505020303" pitchFamily="18" charset="0"/>
              </a:rPr>
              <a:t>In the SVR model, various kernels can be used. Literature suggests using RBF </a:t>
            </a:r>
          </a:p>
          <a:p>
            <a:pPr marL="0" indent="0" defTabSz="914400">
              <a:buNone/>
            </a:pPr>
            <a:r>
              <a:rPr lang="en-US" sz="2400" b="1" dirty="0">
                <a:solidFill>
                  <a:srgbClr val="522FC3"/>
                </a:solidFill>
                <a:latin typeface="Baskerville Old Face" panose="02020602080505020303" pitchFamily="18" charset="0"/>
              </a:rPr>
              <a:t>     kernel. We verified it by running models based on linear, polynomial and RBF </a:t>
            </a:r>
          </a:p>
          <a:p>
            <a:pPr marL="0" indent="0" defTabSz="914400">
              <a:buNone/>
            </a:pPr>
            <a:r>
              <a:rPr lang="en-US" sz="2400" b="1" dirty="0">
                <a:solidFill>
                  <a:srgbClr val="522FC3"/>
                </a:solidFill>
                <a:latin typeface="Baskerville Old Face" panose="02020602080505020303" pitchFamily="18" charset="0"/>
              </a:rPr>
              <a:t>     kernels and concluded that RBF gives best fitting. </a:t>
            </a:r>
          </a:p>
          <a:p>
            <a:pPr marL="0" defTabSz="914400"/>
            <a:r>
              <a:rPr lang="en-US" sz="2400" b="1" dirty="0">
                <a:solidFill>
                  <a:srgbClr val="522FC3"/>
                </a:solidFill>
                <a:latin typeface="Baskerville Old Face" panose="02020602080505020303" pitchFamily="18" charset="0"/>
              </a:rPr>
              <a:t>We ran the SVR model using the RBF kernel. </a:t>
            </a:r>
          </a:p>
          <a:p>
            <a:pPr marL="0" indent="0" defTabSz="914400">
              <a:buNone/>
            </a:pPr>
            <a:r>
              <a:rPr lang="en-US" sz="2400" b="1" dirty="0">
                <a:solidFill>
                  <a:srgbClr val="522FC3"/>
                </a:solidFill>
                <a:latin typeface="Baskerville Old Face" panose="02020602080505020303" pitchFamily="18" charset="0"/>
              </a:rPr>
              <a:t>     3. Calculating score: </a:t>
            </a:r>
          </a:p>
          <a:p>
            <a:pPr marL="0" defTabSz="914400"/>
            <a:r>
              <a:rPr lang="en-US" sz="2400" b="1" dirty="0">
                <a:solidFill>
                  <a:srgbClr val="522FC3"/>
                </a:solidFill>
                <a:latin typeface="Baskerville Old Face" panose="02020602080505020303" pitchFamily="18" charset="0"/>
              </a:rPr>
              <a:t>We trained the model using a learning set and used it on the training set and </a:t>
            </a:r>
          </a:p>
          <a:p>
            <a:pPr marL="0" indent="0" defTabSz="914400">
              <a:buNone/>
            </a:pPr>
            <a:r>
              <a:rPr lang="en-US" sz="2400" b="1" dirty="0">
                <a:solidFill>
                  <a:srgbClr val="522FC3"/>
                </a:solidFill>
                <a:latin typeface="Baskerville Old Face" panose="02020602080505020303" pitchFamily="18" charset="0"/>
              </a:rPr>
              <a:t>     calculated accuracy score for the outcome.</a:t>
            </a:r>
            <a:endParaRPr lang="en-IN" sz="2400" b="1" dirty="0">
              <a:solidFill>
                <a:srgbClr val="522FC3"/>
              </a:solidFill>
              <a:latin typeface="Baskerville Old Face" panose="02020602080505020303" pitchFamily="18" charset="0"/>
            </a:endParaRPr>
          </a:p>
        </p:txBody>
      </p:sp>
    </p:spTree>
    <p:extLst>
      <p:ext uri="{BB962C8B-B14F-4D97-AF65-F5344CB8AC3E}">
        <p14:creationId xmlns:p14="http://schemas.microsoft.com/office/powerpoint/2010/main" val="11812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0B7112D-C040-4939-BB27-0C718A667E84}"/>
              </a:ext>
            </a:extLst>
          </p:cNvPr>
          <p:cNvSpPr/>
          <p:nvPr/>
        </p:nvSpPr>
        <p:spPr>
          <a:xfrm>
            <a:off x="552974" y="366616"/>
            <a:ext cx="6367943" cy="132407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29F6B371-F537-4D0F-8AF0-7A06EA5A8AAC}"/>
              </a:ext>
            </a:extLst>
          </p:cNvPr>
          <p:cNvSpPr/>
          <p:nvPr/>
        </p:nvSpPr>
        <p:spPr>
          <a:xfrm>
            <a:off x="552974" y="466945"/>
            <a:ext cx="5814270" cy="11219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88073AE-1825-4196-AFD9-610FE544CBF4}"/>
              </a:ext>
            </a:extLst>
          </p:cNvPr>
          <p:cNvSpPr>
            <a:spLocks noGrp="1"/>
          </p:cNvSpPr>
          <p:nvPr>
            <p:ph type="title"/>
          </p:nvPr>
        </p:nvSpPr>
        <p:spPr/>
        <p:txBody>
          <a:bodyPr/>
          <a:lstStyle/>
          <a:p>
            <a:r>
              <a:rPr lang="en-US" sz="4400" b="1" dirty="0">
                <a:solidFill>
                  <a:schemeClr val="tx1">
                    <a:lumMod val="75000"/>
                    <a:lumOff val="25000"/>
                  </a:schemeClr>
                </a:solidFill>
                <a:effectLst/>
                <a:latin typeface="Palatino Linotype" panose="02040502050505030304" pitchFamily="18" charset="0"/>
              </a:rPr>
              <a:t>What is SVR?</a:t>
            </a:r>
            <a:endParaRPr lang="en-IN"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4C480B08-1B23-4111-BA6E-5A7731402334}"/>
              </a:ext>
            </a:extLst>
          </p:cNvPr>
          <p:cNvSpPr>
            <a:spLocks noGrp="1"/>
          </p:cNvSpPr>
          <p:nvPr>
            <p:ph idx="1"/>
          </p:nvPr>
        </p:nvSpPr>
        <p:spPr/>
        <p:txBody>
          <a:bodyPr>
            <a:normAutofit fontScale="92500"/>
          </a:bodyPr>
          <a:lstStyle/>
          <a:p>
            <a:r>
              <a:rPr lang="en-US" sz="2400" dirty="0">
                <a:solidFill>
                  <a:srgbClr val="522FC3"/>
                </a:solidFill>
                <a:effectLst/>
                <a:latin typeface="Times" panose="02020603050405020304" pitchFamily="18" charset="0"/>
              </a:rPr>
              <a:t>The main objective of SVR is to map the data into a higher dimensional feature space and to estimate a relationship between input and output random variables under the assumption that the joint distribution of the variables is completely unknown.</a:t>
            </a:r>
          </a:p>
          <a:p>
            <a:r>
              <a:rPr lang="en-US" sz="2400" dirty="0">
                <a:solidFill>
                  <a:srgbClr val="522FC3"/>
                </a:solidFill>
                <a:latin typeface="Times" panose="02020603050405020304" pitchFamily="18" charset="0"/>
              </a:rPr>
              <a:t>The regression function can be expressed                                                           ..(1)</a:t>
            </a:r>
          </a:p>
          <a:p>
            <a:pPr marL="0" indent="0">
              <a:buNone/>
            </a:pPr>
            <a:r>
              <a:rPr lang="en-US" sz="1800" dirty="0">
                <a:solidFill>
                  <a:srgbClr val="000000"/>
                </a:solidFill>
                <a:latin typeface="Times" panose="02020603050405020304" pitchFamily="18" charset="0"/>
              </a:rPr>
              <a:t>					</a:t>
            </a:r>
            <a:endParaRPr lang="en-US" sz="1800" dirty="0">
              <a:solidFill>
                <a:srgbClr val="000000"/>
              </a:solidFill>
              <a:effectLst/>
              <a:latin typeface="Times New Roman" panose="02020603050405020304" pitchFamily="18" charset="0"/>
            </a:endParaRPr>
          </a:p>
          <a:p>
            <a:pPr marL="0" indent="0">
              <a:buNone/>
            </a:pPr>
            <a:r>
              <a:rPr lang="en-US" sz="2400" dirty="0">
                <a:solidFill>
                  <a:srgbClr val="522FC3"/>
                </a:solidFill>
                <a:latin typeface="Times" panose="02020603050405020304" pitchFamily="18" charset="0"/>
              </a:rPr>
              <a:t>        where                denotes the high dimensional space transformation of AE features,      and b are the coefficients. </a:t>
            </a:r>
          </a:p>
          <a:p>
            <a:pPr marL="0" indent="0">
              <a:buNone/>
            </a:pPr>
            <a:r>
              <a:rPr lang="en-US" sz="2400" dirty="0">
                <a:solidFill>
                  <a:srgbClr val="522FC3"/>
                </a:solidFill>
                <a:latin typeface="Times" panose="02020603050405020304" pitchFamily="18" charset="0"/>
              </a:rPr>
              <a:t>The coefficients are estimated by minimizing the following regularized risk function: </a:t>
            </a:r>
          </a:p>
          <a:p>
            <a:pPr marL="0" indent="0">
              <a:buNone/>
            </a:pPr>
            <a:r>
              <a:rPr lang="en-US" sz="2400" dirty="0">
                <a:solidFill>
                  <a:srgbClr val="522FC3"/>
                </a:solidFill>
                <a:latin typeface="Times" panose="02020603050405020304" pitchFamily="18" charset="0"/>
              </a:rPr>
              <a:t>								..(2) </a:t>
            </a:r>
          </a:p>
          <a:p>
            <a:pPr marL="0" indent="0">
              <a:buNone/>
            </a:pPr>
            <a:r>
              <a:rPr lang="en-US" sz="2400" dirty="0">
                <a:solidFill>
                  <a:srgbClr val="522FC3"/>
                </a:solidFill>
                <a:latin typeface="Times" panose="02020603050405020304" pitchFamily="18" charset="0"/>
              </a:rPr>
              <a:t>								..(3) </a:t>
            </a:r>
          </a:p>
          <a:p>
            <a:pPr marL="0" indent="0">
              <a:buNone/>
            </a:pPr>
            <a:r>
              <a:rPr lang="en-US" sz="2400" dirty="0">
                <a:solidFill>
                  <a:srgbClr val="522FC3"/>
                </a:solidFill>
                <a:latin typeface="Times" panose="02020603050405020304" pitchFamily="18" charset="0"/>
              </a:rPr>
              <a:t>								..(4) </a:t>
            </a:r>
          </a:p>
        </p:txBody>
      </p:sp>
      <p:pic>
        <p:nvPicPr>
          <p:cNvPr id="7" name="Picture 6">
            <a:extLst>
              <a:ext uri="{FF2B5EF4-FFF2-40B4-BE49-F238E27FC236}">
                <a16:creationId xmlns:a16="http://schemas.microsoft.com/office/drawing/2014/main" id="{13F56BE0-B018-4F3B-8C92-806A98890CB5}"/>
              </a:ext>
            </a:extLst>
          </p:cNvPr>
          <p:cNvPicPr>
            <a:picLocks noChangeAspect="1"/>
          </p:cNvPicPr>
          <p:nvPr/>
        </p:nvPicPr>
        <p:blipFill>
          <a:blip r:embed="rId2"/>
          <a:stretch>
            <a:fillRect/>
          </a:stretch>
        </p:blipFill>
        <p:spPr>
          <a:xfrm>
            <a:off x="6470964" y="2896801"/>
            <a:ext cx="2572109" cy="342948"/>
          </a:xfrm>
          <a:prstGeom prst="rect">
            <a:avLst/>
          </a:prstGeom>
        </p:spPr>
      </p:pic>
      <p:pic>
        <p:nvPicPr>
          <p:cNvPr id="9" name="Picture 8">
            <a:extLst>
              <a:ext uri="{FF2B5EF4-FFF2-40B4-BE49-F238E27FC236}">
                <a16:creationId xmlns:a16="http://schemas.microsoft.com/office/drawing/2014/main" id="{ED9AB615-CACD-4226-81BC-67874322F8A3}"/>
              </a:ext>
            </a:extLst>
          </p:cNvPr>
          <p:cNvPicPr>
            <a:picLocks noChangeAspect="1"/>
          </p:cNvPicPr>
          <p:nvPr/>
        </p:nvPicPr>
        <p:blipFill>
          <a:blip r:embed="rId3"/>
          <a:stretch>
            <a:fillRect/>
          </a:stretch>
        </p:blipFill>
        <p:spPr>
          <a:xfrm>
            <a:off x="2490829" y="3707720"/>
            <a:ext cx="600159" cy="333422"/>
          </a:xfrm>
          <a:prstGeom prst="rect">
            <a:avLst/>
          </a:prstGeom>
        </p:spPr>
      </p:pic>
      <p:pic>
        <p:nvPicPr>
          <p:cNvPr id="11" name="Picture 10">
            <a:extLst>
              <a:ext uri="{FF2B5EF4-FFF2-40B4-BE49-F238E27FC236}">
                <a16:creationId xmlns:a16="http://schemas.microsoft.com/office/drawing/2014/main" id="{F1FA8A46-B43E-442C-BCF0-6BD24650A538}"/>
              </a:ext>
            </a:extLst>
          </p:cNvPr>
          <p:cNvPicPr>
            <a:picLocks noChangeAspect="1"/>
          </p:cNvPicPr>
          <p:nvPr/>
        </p:nvPicPr>
        <p:blipFill>
          <a:blip r:embed="rId4"/>
          <a:stretch>
            <a:fillRect/>
          </a:stretch>
        </p:blipFill>
        <p:spPr>
          <a:xfrm>
            <a:off x="10800129" y="3688845"/>
            <a:ext cx="276264" cy="342948"/>
          </a:xfrm>
          <a:prstGeom prst="rect">
            <a:avLst/>
          </a:prstGeom>
        </p:spPr>
      </p:pic>
      <p:pic>
        <p:nvPicPr>
          <p:cNvPr id="13" name="Picture 12">
            <a:extLst>
              <a:ext uri="{FF2B5EF4-FFF2-40B4-BE49-F238E27FC236}">
                <a16:creationId xmlns:a16="http://schemas.microsoft.com/office/drawing/2014/main" id="{807763CA-F0F6-4888-B69D-F1ABA4F4391D}"/>
              </a:ext>
            </a:extLst>
          </p:cNvPr>
          <p:cNvPicPr>
            <a:picLocks noChangeAspect="1"/>
          </p:cNvPicPr>
          <p:nvPr/>
        </p:nvPicPr>
        <p:blipFill>
          <a:blip r:embed="rId5"/>
          <a:stretch>
            <a:fillRect/>
          </a:stretch>
        </p:blipFill>
        <p:spPr>
          <a:xfrm>
            <a:off x="3556932" y="4715255"/>
            <a:ext cx="3238151" cy="1461708"/>
          </a:xfrm>
          <a:prstGeom prst="rect">
            <a:avLst/>
          </a:prstGeom>
        </p:spPr>
      </p:pic>
    </p:spTree>
    <p:extLst>
      <p:ext uri="{BB962C8B-B14F-4D97-AF65-F5344CB8AC3E}">
        <p14:creationId xmlns:p14="http://schemas.microsoft.com/office/powerpoint/2010/main" val="62608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2439-95F3-4D38-9C4F-86EE7785D227}"/>
              </a:ext>
            </a:extLst>
          </p:cNvPr>
          <p:cNvSpPr>
            <a:spLocks noGrp="1"/>
          </p:cNvSpPr>
          <p:nvPr>
            <p:ph type="title"/>
          </p:nvPr>
        </p:nvSpPr>
        <p:spPr>
          <a:xfrm>
            <a:off x="493775" y="-548640"/>
            <a:ext cx="10860024" cy="7246620"/>
          </a:xfrm>
        </p:spPr>
        <p:txBody>
          <a:bodyPr>
            <a:normAutofit/>
          </a:bodyPr>
          <a:lstStyle/>
          <a:p>
            <a:r>
              <a:rPr lang="en-US" sz="2200" dirty="0">
                <a:solidFill>
                  <a:srgbClr val="522FC3"/>
                </a:solidFill>
                <a:latin typeface="Times" panose="02020603050405020304" pitchFamily="18" charset="0"/>
                <a:ea typeface="+mn-ea"/>
                <a:cs typeface="+mn-cs"/>
              </a:rPr>
              <a:t>where 		is the regularized term, 		is the   -insensitive loss function,    is the tube size of SVM, and C is the regularization constant determining the trade-off between the empirical error and the regularized term. Two variables     and    are introduced to representing the distance from desired values to the corresponding boundary values of the    -tube, and the Eq. (2) can be rewritten as: </a:t>
            </a: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r>
              <a:rPr lang="en-US" sz="2200" dirty="0">
                <a:solidFill>
                  <a:srgbClr val="522FC3"/>
                </a:solidFill>
                <a:latin typeface="Times" panose="02020603050405020304" pitchFamily="18" charset="0"/>
                <a:ea typeface="+mn-ea"/>
                <a:cs typeface="+mn-cs"/>
              </a:rPr>
              <a:t>									..(5)										</a:t>
            </a:r>
            <a:br>
              <a:rPr lang="en-US" sz="2200" dirty="0">
                <a:solidFill>
                  <a:srgbClr val="522FC3"/>
                </a:solidFill>
                <a:latin typeface="Times" panose="02020603050405020304" pitchFamily="18" charset="0"/>
                <a:ea typeface="+mn-ea"/>
                <a:cs typeface="+mn-cs"/>
              </a:rPr>
            </a:br>
            <a:r>
              <a:rPr lang="en-US" sz="2200" dirty="0">
                <a:solidFill>
                  <a:srgbClr val="522FC3"/>
                </a:solidFill>
                <a:latin typeface="Times" panose="02020603050405020304" pitchFamily="18" charset="0"/>
                <a:ea typeface="+mn-ea"/>
                <a:cs typeface="+mn-cs"/>
              </a:rPr>
              <a:t>																			</a:t>
            </a: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br>
              <a:rPr lang="en-US" sz="2200" dirty="0">
                <a:solidFill>
                  <a:srgbClr val="522FC3"/>
                </a:solidFill>
                <a:latin typeface="Times" panose="02020603050405020304" pitchFamily="18" charset="0"/>
                <a:ea typeface="+mn-ea"/>
                <a:cs typeface="+mn-cs"/>
              </a:rPr>
            </a:br>
            <a:endParaRPr lang="en-IN" sz="2200" dirty="0">
              <a:solidFill>
                <a:srgbClr val="522FC3"/>
              </a:solidFill>
              <a:latin typeface="Times" panose="02020603050405020304" pitchFamily="18" charset="0"/>
              <a:ea typeface="+mn-ea"/>
              <a:cs typeface="+mn-cs"/>
            </a:endParaRPr>
          </a:p>
        </p:txBody>
      </p:sp>
      <p:sp>
        <p:nvSpPr>
          <p:cNvPr id="3" name="Content Placeholder 2">
            <a:extLst>
              <a:ext uri="{FF2B5EF4-FFF2-40B4-BE49-F238E27FC236}">
                <a16:creationId xmlns:a16="http://schemas.microsoft.com/office/drawing/2014/main" id="{CF9E0F63-E330-4C5B-89C9-69BB14F8AD5C}"/>
              </a:ext>
            </a:extLst>
          </p:cNvPr>
          <p:cNvSpPr>
            <a:spLocks noGrp="1"/>
          </p:cNvSpPr>
          <p:nvPr>
            <p:ph idx="1"/>
          </p:nvPr>
        </p:nvSpPr>
        <p:spPr>
          <a:xfrm>
            <a:off x="3800212" y="4851399"/>
            <a:ext cx="7553587" cy="1325563"/>
          </a:xfrm>
        </p:spPr>
        <p:txBody>
          <a:bodyPr>
            <a:normAutofit/>
          </a:bodyPr>
          <a:lstStyle/>
          <a:p>
            <a:pPr marL="0" indent="0">
              <a:buNone/>
            </a:pPr>
            <a:endParaRPr lang="en-IN" sz="3600" dirty="0">
              <a:solidFill>
                <a:srgbClr val="522FC3"/>
              </a:solidFill>
            </a:endParaRPr>
          </a:p>
          <a:p>
            <a:endParaRPr lang="en-IN" dirty="0"/>
          </a:p>
        </p:txBody>
      </p:sp>
      <p:pic>
        <p:nvPicPr>
          <p:cNvPr id="5" name="Picture 4">
            <a:extLst>
              <a:ext uri="{FF2B5EF4-FFF2-40B4-BE49-F238E27FC236}">
                <a16:creationId xmlns:a16="http://schemas.microsoft.com/office/drawing/2014/main" id="{94891B20-8EA9-4900-B49E-2C5FA8812BFB}"/>
              </a:ext>
            </a:extLst>
          </p:cNvPr>
          <p:cNvPicPr>
            <a:picLocks noChangeAspect="1"/>
          </p:cNvPicPr>
          <p:nvPr/>
        </p:nvPicPr>
        <p:blipFill>
          <a:blip r:embed="rId2"/>
          <a:stretch>
            <a:fillRect/>
          </a:stretch>
        </p:blipFill>
        <p:spPr>
          <a:xfrm>
            <a:off x="1529352" y="322996"/>
            <a:ext cx="507731" cy="493820"/>
          </a:xfrm>
          <a:prstGeom prst="rect">
            <a:avLst/>
          </a:prstGeom>
        </p:spPr>
      </p:pic>
      <p:pic>
        <p:nvPicPr>
          <p:cNvPr id="9" name="Picture 8">
            <a:extLst>
              <a:ext uri="{FF2B5EF4-FFF2-40B4-BE49-F238E27FC236}">
                <a16:creationId xmlns:a16="http://schemas.microsoft.com/office/drawing/2014/main" id="{F9F5531E-4E1E-4087-AE3F-6BE73C89D473}"/>
              </a:ext>
            </a:extLst>
          </p:cNvPr>
          <p:cNvPicPr>
            <a:picLocks noChangeAspect="1"/>
          </p:cNvPicPr>
          <p:nvPr/>
        </p:nvPicPr>
        <p:blipFill>
          <a:blip r:embed="rId3"/>
          <a:stretch>
            <a:fillRect/>
          </a:stretch>
        </p:blipFill>
        <p:spPr>
          <a:xfrm>
            <a:off x="5013396" y="429113"/>
            <a:ext cx="943107" cy="466790"/>
          </a:xfrm>
          <a:prstGeom prst="rect">
            <a:avLst/>
          </a:prstGeom>
        </p:spPr>
      </p:pic>
      <p:pic>
        <p:nvPicPr>
          <p:cNvPr id="11" name="Picture 10">
            <a:extLst>
              <a:ext uri="{FF2B5EF4-FFF2-40B4-BE49-F238E27FC236}">
                <a16:creationId xmlns:a16="http://schemas.microsoft.com/office/drawing/2014/main" id="{EC1B469F-CC0B-4E68-9567-E11629AF86E4}"/>
              </a:ext>
            </a:extLst>
          </p:cNvPr>
          <p:cNvPicPr>
            <a:picLocks noChangeAspect="1"/>
          </p:cNvPicPr>
          <p:nvPr/>
        </p:nvPicPr>
        <p:blipFill>
          <a:blip r:embed="rId4"/>
          <a:stretch>
            <a:fillRect/>
          </a:stretch>
        </p:blipFill>
        <p:spPr>
          <a:xfrm>
            <a:off x="6698261" y="607237"/>
            <a:ext cx="133369" cy="209579"/>
          </a:xfrm>
          <a:prstGeom prst="rect">
            <a:avLst/>
          </a:prstGeom>
        </p:spPr>
      </p:pic>
      <p:pic>
        <p:nvPicPr>
          <p:cNvPr id="13" name="Picture 12">
            <a:extLst>
              <a:ext uri="{FF2B5EF4-FFF2-40B4-BE49-F238E27FC236}">
                <a16:creationId xmlns:a16="http://schemas.microsoft.com/office/drawing/2014/main" id="{F66E84A8-2EB1-4C05-8E95-34A6EDD6641B}"/>
              </a:ext>
            </a:extLst>
          </p:cNvPr>
          <p:cNvPicPr>
            <a:picLocks noChangeAspect="1"/>
          </p:cNvPicPr>
          <p:nvPr/>
        </p:nvPicPr>
        <p:blipFill>
          <a:blip r:embed="rId4"/>
          <a:stretch>
            <a:fillRect/>
          </a:stretch>
        </p:blipFill>
        <p:spPr>
          <a:xfrm>
            <a:off x="9769612" y="536619"/>
            <a:ext cx="185194" cy="291018"/>
          </a:xfrm>
          <a:prstGeom prst="rect">
            <a:avLst/>
          </a:prstGeom>
        </p:spPr>
      </p:pic>
      <p:pic>
        <p:nvPicPr>
          <p:cNvPr id="15" name="Picture 14">
            <a:extLst>
              <a:ext uri="{FF2B5EF4-FFF2-40B4-BE49-F238E27FC236}">
                <a16:creationId xmlns:a16="http://schemas.microsoft.com/office/drawing/2014/main" id="{52AF3B6C-84A2-496F-BDE9-2FEF3BFC4833}"/>
              </a:ext>
            </a:extLst>
          </p:cNvPr>
          <p:cNvPicPr>
            <a:picLocks noChangeAspect="1"/>
          </p:cNvPicPr>
          <p:nvPr/>
        </p:nvPicPr>
        <p:blipFill>
          <a:blip r:embed="rId5"/>
          <a:stretch>
            <a:fillRect/>
          </a:stretch>
        </p:blipFill>
        <p:spPr>
          <a:xfrm>
            <a:off x="6821762" y="1083054"/>
            <a:ext cx="228632" cy="333422"/>
          </a:xfrm>
          <a:prstGeom prst="rect">
            <a:avLst/>
          </a:prstGeom>
        </p:spPr>
      </p:pic>
      <p:pic>
        <p:nvPicPr>
          <p:cNvPr id="17" name="Picture 16">
            <a:extLst>
              <a:ext uri="{FF2B5EF4-FFF2-40B4-BE49-F238E27FC236}">
                <a16:creationId xmlns:a16="http://schemas.microsoft.com/office/drawing/2014/main" id="{A4EB5591-EB9F-4123-9F65-744A86075F49}"/>
              </a:ext>
            </a:extLst>
          </p:cNvPr>
          <p:cNvPicPr>
            <a:picLocks noChangeAspect="1"/>
          </p:cNvPicPr>
          <p:nvPr/>
        </p:nvPicPr>
        <p:blipFill>
          <a:blip r:embed="rId6"/>
          <a:stretch>
            <a:fillRect/>
          </a:stretch>
        </p:blipFill>
        <p:spPr>
          <a:xfrm>
            <a:off x="7577005" y="1121817"/>
            <a:ext cx="228632" cy="333422"/>
          </a:xfrm>
          <a:prstGeom prst="rect">
            <a:avLst/>
          </a:prstGeom>
        </p:spPr>
      </p:pic>
      <p:pic>
        <p:nvPicPr>
          <p:cNvPr id="18" name="Picture 17">
            <a:extLst>
              <a:ext uri="{FF2B5EF4-FFF2-40B4-BE49-F238E27FC236}">
                <a16:creationId xmlns:a16="http://schemas.microsoft.com/office/drawing/2014/main" id="{3C69803F-DAF4-431F-88E1-3490505EB619}"/>
              </a:ext>
            </a:extLst>
          </p:cNvPr>
          <p:cNvPicPr>
            <a:picLocks noChangeAspect="1"/>
          </p:cNvPicPr>
          <p:nvPr/>
        </p:nvPicPr>
        <p:blipFill>
          <a:blip r:embed="rId5"/>
          <a:stretch>
            <a:fillRect/>
          </a:stretch>
        </p:blipFill>
        <p:spPr>
          <a:xfrm>
            <a:off x="9236770" y="1455239"/>
            <a:ext cx="228632" cy="333422"/>
          </a:xfrm>
          <a:prstGeom prst="rect">
            <a:avLst/>
          </a:prstGeom>
        </p:spPr>
      </p:pic>
      <p:pic>
        <p:nvPicPr>
          <p:cNvPr id="20" name="Picture 19">
            <a:extLst>
              <a:ext uri="{FF2B5EF4-FFF2-40B4-BE49-F238E27FC236}">
                <a16:creationId xmlns:a16="http://schemas.microsoft.com/office/drawing/2014/main" id="{234BE56A-D5DC-4CA0-9FFF-B89F88DC5585}"/>
              </a:ext>
            </a:extLst>
          </p:cNvPr>
          <p:cNvPicPr>
            <a:picLocks noChangeAspect="1"/>
          </p:cNvPicPr>
          <p:nvPr/>
        </p:nvPicPr>
        <p:blipFill>
          <a:blip r:embed="rId7"/>
          <a:stretch>
            <a:fillRect/>
          </a:stretch>
        </p:blipFill>
        <p:spPr>
          <a:xfrm>
            <a:off x="3744710" y="2162557"/>
            <a:ext cx="3562847" cy="2248214"/>
          </a:xfrm>
          <a:prstGeom prst="rect">
            <a:avLst/>
          </a:prstGeom>
        </p:spPr>
      </p:pic>
      <p:sp>
        <p:nvSpPr>
          <p:cNvPr id="21" name="TextBox 20">
            <a:extLst>
              <a:ext uri="{FF2B5EF4-FFF2-40B4-BE49-F238E27FC236}">
                <a16:creationId xmlns:a16="http://schemas.microsoft.com/office/drawing/2014/main" id="{E0E24648-E1BC-450E-8A2D-4ABCA9C5D109}"/>
              </a:ext>
            </a:extLst>
          </p:cNvPr>
          <p:cNvSpPr txBox="1"/>
          <p:nvPr/>
        </p:nvSpPr>
        <p:spPr>
          <a:xfrm>
            <a:off x="493775" y="4321969"/>
            <a:ext cx="10319005" cy="1877437"/>
          </a:xfrm>
          <a:prstGeom prst="rect">
            <a:avLst/>
          </a:prstGeom>
          <a:noFill/>
        </p:spPr>
        <p:txBody>
          <a:bodyPr wrap="square" rtlCol="0">
            <a:spAutoFit/>
          </a:bodyPr>
          <a:lstStyle/>
          <a:p>
            <a:r>
              <a:rPr lang="en-US" sz="2200" dirty="0">
                <a:solidFill>
                  <a:srgbClr val="522FC3"/>
                </a:solidFill>
                <a:latin typeface="Times" panose="02020603050405020304" pitchFamily="18" charset="0"/>
              </a:rPr>
              <a:t>By introducing Lagrange multipliers and kernel function   		, the dual Lagrange form of Eq. (4) is given by: </a:t>
            </a:r>
          </a:p>
          <a:p>
            <a:endParaRPr lang="en-US" dirty="0">
              <a:solidFill>
                <a:srgbClr val="000000"/>
              </a:solidFill>
              <a:latin typeface="Times" panose="02020603050405020304" pitchFamily="18" charset="0"/>
            </a:endParaRPr>
          </a:p>
          <a:p>
            <a:endParaRPr lang="en-US" dirty="0">
              <a:solidFill>
                <a:srgbClr val="000000"/>
              </a:solidFill>
              <a:latin typeface="Times" panose="02020603050405020304" pitchFamily="18" charset="0"/>
            </a:endParaRPr>
          </a:p>
          <a:p>
            <a:r>
              <a:rPr lang="en-US" dirty="0">
                <a:solidFill>
                  <a:srgbClr val="000000"/>
                </a:solidFill>
                <a:latin typeface="Times" panose="02020603050405020304" pitchFamily="18" charset="0"/>
              </a:rPr>
              <a:t>																		</a:t>
            </a:r>
            <a:endParaRPr lang="en-IN" dirty="0"/>
          </a:p>
        </p:txBody>
      </p:sp>
      <p:pic>
        <p:nvPicPr>
          <p:cNvPr id="23" name="Picture 22">
            <a:extLst>
              <a:ext uri="{FF2B5EF4-FFF2-40B4-BE49-F238E27FC236}">
                <a16:creationId xmlns:a16="http://schemas.microsoft.com/office/drawing/2014/main" id="{DDFE3A21-6941-4137-92C2-C250EF7F6CB8}"/>
              </a:ext>
            </a:extLst>
          </p:cNvPr>
          <p:cNvPicPr>
            <a:picLocks noChangeAspect="1"/>
          </p:cNvPicPr>
          <p:nvPr/>
        </p:nvPicPr>
        <p:blipFill>
          <a:blip r:embed="rId8"/>
          <a:stretch>
            <a:fillRect/>
          </a:stretch>
        </p:blipFill>
        <p:spPr>
          <a:xfrm>
            <a:off x="5923787" y="4359762"/>
            <a:ext cx="2667372" cy="400106"/>
          </a:xfrm>
          <a:prstGeom prst="rect">
            <a:avLst/>
          </a:prstGeom>
        </p:spPr>
      </p:pic>
      <p:pic>
        <p:nvPicPr>
          <p:cNvPr id="25" name="Picture 24">
            <a:extLst>
              <a:ext uri="{FF2B5EF4-FFF2-40B4-BE49-F238E27FC236}">
                <a16:creationId xmlns:a16="http://schemas.microsoft.com/office/drawing/2014/main" id="{2882B061-4CED-4C03-8250-B8010F3E9FDC}"/>
              </a:ext>
            </a:extLst>
          </p:cNvPr>
          <p:cNvPicPr>
            <a:picLocks noChangeAspect="1"/>
          </p:cNvPicPr>
          <p:nvPr/>
        </p:nvPicPr>
        <p:blipFill>
          <a:blip r:embed="rId9"/>
          <a:stretch>
            <a:fillRect/>
          </a:stretch>
        </p:blipFill>
        <p:spPr>
          <a:xfrm>
            <a:off x="493775" y="5135729"/>
            <a:ext cx="8707065" cy="724001"/>
          </a:xfrm>
          <a:prstGeom prst="rect">
            <a:avLst/>
          </a:prstGeom>
        </p:spPr>
      </p:pic>
    </p:spTree>
    <p:extLst>
      <p:ext uri="{BB962C8B-B14F-4D97-AF65-F5344CB8AC3E}">
        <p14:creationId xmlns:p14="http://schemas.microsoft.com/office/powerpoint/2010/main" val="488224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E45A-7D30-414B-930F-DF5330F9B12C}"/>
              </a:ext>
            </a:extLst>
          </p:cNvPr>
          <p:cNvSpPr>
            <a:spLocks noGrp="1"/>
          </p:cNvSpPr>
          <p:nvPr>
            <p:ph type="title"/>
          </p:nvPr>
        </p:nvSpPr>
        <p:spPr>
          <a:xfrm>
            <a:off x="899160" y="387985"/>
            <a:ext cx="10515600" cy="175895"/>
          </a:xfrm>
        </p:spPr>
        <p:txBody>
          <a:bodyPr>
            <a:normAutofit fontScale="90000"/>
          </a:bodyPr>
          <a:lstStyle/>
          <a:p>
            <a:r>
              <a:rPr lang="en-US" dirty="0"/>
              <a:t>																				</a:t>
            </a:r>
            <a:r>
              <a:rPr lang="en-US" sz="2000" dirty="0">
                <a:solidFill>
                  <a:srgbClr val="522FC3"/>
                </a:solidFill>
              </a:rPr>
              <a:t>..(6)</a:t>
            </a:r>
            <a:endParaRPr lang="en-IN" sz="2000" dirty="0">
              <a:solidFill>
                <a:srgbClr val="522FC3"/>
              </a:solidFill>
            </a:endParaRPr>
          </a:p>
        </p:txBody>
      </p:sp>
      <p:pic>
        <p:nvPicPr>
          <p:cNvPr id="7" name="Content Placeholder 6">
            <a:extLst>
              <a:ext uri="{FF2B5EF4-FFF2-40B4-BE49-F238E27FC236}">
                <a16:creationId xmlns:a16="http://schemas.microsoft.com/office/drawing/2014/main" id="{6A6560E2-A056-4817-918E-B1F3BCC7FAD9}"/>
              </a:ext>
            </a:extLst>
          </p:cNvPr>
          <p:cNvPicPr>
            <a:picLocks noGrp="1" noChangeAspect="1"/>
          </p:cNvPicPr>
          <p:nvPr>
            <p:ph idx="1"/>
          </p:nvPr>
        </p:nvPicPr>
        <p:blipFill>
          <a:blip r:embed="rId2"/>
          <a:stretch>
            <a:fillRect/>
          </a:stretch>
        </p:blipFill>
        <p:spPr>
          <a:xfrm>
            <a:off x="3145479" y="2659386"/>
            <a:ext cx="4458322" cy="857370"/>
          </a:xfrm>
        </p:spPr>
      </p:pic>
      <p:pic>
        <p:nvPicPr>
          <p:cNvPr id="5" name="Picture 4">
            <a:extLst>
              <a:ext uri="{FF2B5EF4-FFF2-40B4-BE49-F238E27FC236}">
                <a16:creationId xmlns:a16="http://schemas.microsoft.com/office/drawing/2014/main" id="{3468BEE9-A88F-4D90-95A6-A2C43D172CF6}"/>
              </a:ext>
            </a:extLst>
          </p:cNvPr>
          <p:cNvPicPr>
            <a:picLocks noChangeAspect="1"/>
          </p:cNvPicPr>
          <p:nvPr/>
        </p:nvPicPr>
        <p:blipFill>
          <a:blip r:embed="rId3"/>
          <a:stretch>
            <a:fillRect/>
          </a:stretch>
        </p:blipFill>
        <p:spPr>
          <a:xfrm>
            <a:off x="3664954" y="239937"/>
            <a:ext cx="3810532" cy="1333686"/>
          </a:xfrm>
          <a:prstGeom prst="rect">
            <a:avLst/>
          </a:prstGeom>
        </p:spPr>
      </p:pic>
      <p:sp>
        <p:nvSpPr>
          <p:cNvPr id="10" name="TextBox 9">
            <a:extLst>
              <a:ext uri="{FF2B5EF4-FFF2-40B4-BE49-F238E27FC236}">
                <a16:creationId xmlns:a16="http://schemas.microsoft.com/office/drawing/2014/main" id="{6BF33B42-CB10-4175-AA04-71D70C3E36B6}"/>
              </a:ext>
            </a:extLst>
          </p:cNvPr>
          <p:cNvSpPr txBox="1"/>
          <p:nvPr/>
        </p:nvSpPr>
        <p:spPr>
          <a:xfrm>
            <a:off x="758190" y="2278386"/>
            <a:ext cx="9029700" cy="923330"/>
          </a:xfrm>
          <a:prstGeom prst="rect">
            <a:avLst/>
          </a:prstGeom>
          <a:noFill/>
        </p:spPr>
        <p:txBody>
          <a:bodyPr wrap="square" rtlCol="0">
            <a:spAutoFit/>
          </a:bodyPr>
          <a:lstStyle/>
          <a:p>
            <a:r>
              <a:rPr lang="en-US" sz="1800" dirty="0">
                <a:solidFill>
                  <a:srgbClr val="522FC3"/>
                </a:solidFill>
                <a:effectLst/>
                <a:latin typeface="Times" panose="02020603050405020304" pitchFamily="18" charset="0"/>
              </a:rPr>
              <a:t>Finally, the regression function Eq. (1) is transformed into:</a:t>
            </a:r>
          </a:p>
          <a:p>
            <a:endParaRPr lang="en-US" dirty="0">
              <a:solidFill>
                <a:srgbClr val="522FC3"/>
              </a:solidFill>
              <a:latin typeface="Times" panose="02020603050405020304" pitchFamily="18" charset="0"/>
            </a:endParaRPr>
          </a:p>
          <a:p>
            <a:r>
              <a:rPr lang="en-US" dirty="0">
                <a:solidFill>
                  <a:srgbClr val="522FC3"/>
                </a:solidFill>
                <a:latin typeface="Times" panose="02020603050405020304" pitchFamily="18" charset="0"/>
              </a:rPr>
              <a:t>									  ..(7)</a:t>
            </a:r>
            <a:endParaRPr lang="en-IN" dirty="0">
              <a:solidFill>
                <a:srgbClr val="522FC3"/>
              </a:solidFill>
            </a:endParaRPr>
          </a:p>
        </p:txBody>
      </p:sp>
    </p:spTree>
    <p:extLst>
      <p:ext uri="{BB962C8B-B14F-4D97-AF65-F5344CB8AC3E}">
        <p14:creationId xmlns:p14="http://schemas.microsoft.com/office/powerpoint/2010/main" val="3369603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7751-2F5A-4B1E-806C-9F692C1C8137}"/>
              </a:ext>
            </a:extLst>
          </p:cNvPr>
          <p:cNvSpPr>
            <a:spLocks noGrp="1"/>
          </p:cNvSpPr>
          <p:nvPr>
            <p:ph type="title"/>
          </p:nvPr>
        </p:nvSpPr>
        <p:spPr/>
        <p:txBody>
          <a:bodyPr>
            <a:normAutofit/>
          </a:bodyPr>
          <a:lstStyle/>
          <a:p>
            <a:r>
              <a:rPr lang="en-US" sz="4000" dirty="0">
                <a:solidFill>
                  <a:schemeClr val="tx1">
                    <a:lumMod val="75000"/>
                    <a:lumOff val="25000"/>
                  </a:schemeClr>
                </a:solidFill>
                <a:latin typeface="Palatino Linotype" panose="02040502050505030304" pitchFamily="18" charset="0"/>
              </a:rPr>
              <a:t>Score using Linear kernel</a:t>
            </a:r>
            <a:endParaRPr lang="en-IN" sz="4000" dirty="0">
              <a:solidFill>
                <a:schemeClr val="tx1">
                  <a:lumMod val="75000"/>
                  <a:lumOff val="25000"/>
                </a:schemeClr>
              </a:solidFill>
              <a:latin typeface="Palatino Linotype" panose="02040502050505030304" pitchFamily="18" charset="0"/>
            </a:endParaRPr>
          </a:p>
        </p:txBody>
      </p:sp>
      <p:pic>
        <p:nvPicPr>
          <p:cNvPr id="5" name="Content Placeholder 4">
            <a:extLst>
              <a:ext uri="{FF2B5EF4-FFF2-40B4-BE49-F238E27FC236}">
                <a16:creationId xmlns:a16="http://schemas.microsoft.com/office/drawing/2014/main" id="{5152BBA9-C87C-4DDA-AB4D-01FB3AD9109B}"/>
              </a:ext>
            </a:extLst>
          </p:cNvPr>
          <p:cNvPicPr>
            <a:picLocks noGrp="1" noChangeAspect="1"/>
          </p:cNvPicPr>
          <p:nvPr>
            <p:ph idx="1"/>
          </p:nvPr>
        </p:nvPicPr>
        <p:blipFill rotWithShape="1">
          <a:blip r:embed="rId2"/>
          <a:srcRect l="4127" t="26916" r="155" b="9613"/>
          <a:stretch/>
        </p:blipFill>
        <p:spPr>
          <a:xfrm>
            <a:off x="475016" y="1879135"/>
            <a:ext cx="11269572" cy="4026716"/>
          </a:xfrm>
        </p:spPr>
      </p:pic>
    </p:spTree>
    <p:extLst>
      <p:ext uri="{BB962C8B-B14F-4D97-AF65-F5344CB8AC3E}">
        <p14:creationId xmlns:p14="http://schemas.microsoft.com/office/powerpoint/2010/main" val="328787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906011" y="325921"/>
            <a:ext cx="3353150" cy="1024707"/>
          </a:xfrm>
        </p:spPr>
        <p:txBody>
          <a:bodyPr>
            <a:normAutofit fontScale="90000"/>
          </a:bodyPr>
          <a:lstStyle/>
          <a:p>
            <a:r>
              <a:rPr lang="en-US" sz="4000" b="1" dirty="0">
                <a:solidFill>
                  <a:srgbClr val="000000"/>
                </a:solidFill>
                <a:effectLst/>
                <a:latin typeface="TimesNewRomanPS-BoldMT"/>
              </a:rPr>
              <a:t> </a:t>
            </a:r>
            <a:br>
              <a:rPr lang="en-US" sz="4400" dirty="0"/>
            </a:br>
            <a:endParaRPr lang="en-US" sz="4000" dirty="0">
              <a:solidFill>
                <a:schemeClr val="bg1"/>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pic>
        <p:nvPicPr>
          <p:cNvPr id="6" name="Picture 5">
            <a:extLst>
              <a:ext uri="{FF2B5EF4-FFF2-40B4-BE49-F238E27FC236}">
                <a16:creationId xmlns:a16="http://schemas.microsoft.com/office/drawing/2014/main" id="{7CD894AD-CE8C-4989-9A6C-7DCCFABCF979}"/>
              </a:ext>
            </a:extLst>
          </p:cNvPr>
          <p:cNvPicPr>
            <a:picLocks noChangeAspect="1"/>
          </p:cNvPicPr>
          <p:nvPr/>
        </p:nvPicPr>
        <p:blipFill rotWithShape="1">
          <a:blip r:embed="rId2"/>
          <a:srcRect l="4180" t="27067" r="-10" b="19640"/>
          <a:stretch/>
        </p:blipFill>
        <p:spPr>
          <a:xfrm>
            <a:off x="486561" y="2382473"/>
            <a:ext cx="11450973" cy="3582099"/>
          </a:xfrm>
          <a:prstGeom prst="rect">
            <a:avLst/>
          </a:prstGeom>
        </p:spPr>
      </p:pic>
      <p:sp>
        <p:nvSpPr>
          <p:cNvPr id="7" name="TextBox 6">
            <a:extLst>
              <a:ext uri="{FF2B5EF4-FFF2-40B4-BE49-F238E27FC236}">
                <a16:creationId xmlns:a16="http://schemas.microsoft.com/office/drawing/2014/main" id="{D5227579-E4E7-4D53-B57A-73836837A002}"/>
              </a:ext>
            </a:extLst>
          </p:cNvPr>
          <p:cNvSpPr txBox="1"/>
          <p:nvPr/>
        </p:nvSpPr>
        <p:spPr>
          <a:xfrm>
            <a:off x="805344" y="393033"/>
            <a:ext cx="6711193" cy="707886"/>
          </a:xfrm>
          <a:prstGeom prst="rect">
            <a:avLst/>
          </a:prstGeom>
          <a:noFill/>
        </p:spPr>
        <p:txBody>
          <a:bodyPr wrap="square" rtlCol="0">
            <a:spAutoFit/>
          </a:bodyPr>
          <a:lstStyle/>
          <a:p>
            <a:r>
              <a:rPr lang="en-US" sz="4000" dirty="0">
                <a:solidFill>
                  <a:schemeClr val="bg1"/>
                </a:solidFill>
                <a:latin typeface="Palatino Linotype" panose="02040502050505030304" pitchFamily="18" charset="0"/>
              </a:rPr>
              <a:t>Score using poly kernel</a:t>
            </a:r>
            <a:endParaRPr lang="en-IN" sz="40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59470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906011" y="325921"/>
            <a:ext cx="3353150" cy="1024707"/>
          </a:xfrm>
        </p:spPr>
        <p:txBody>
          <a:bodyPr>
            <a:normAutofit fontScale="90000"/>
          </a:bodyPr>
          <a:lstStyle/>
          <a:p>
            <a:r>
              <a:rPr lang="en-US" sz="4000" b="1" dirty="0">
                <a:solidFill>
                  <a:srgbClr val="000000"/>
                </a:solidFill>
                <a:effectLst/>
                <a:latin typeface="TimesNewRomanPS-BoldMT"/>
              </a:rPr>
              <a:t> </a:t>
            </a:r>
            <a:br>
              <a:rPr lang="en-US" sz="4400" dirty="0"/>
            </a:br>
            <a:endParaRPr lang="en-US" sz="4000" dirty="0">
              <a:solidFill>
                <a:schemeClr val="bg1"/>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pic>
        <p:nvPicPr>
          <p:cNvPr id="5" name="Picture 4">
            <a:extLst>
              <a:ext uri="{FF2B5EF4-FFF2-40B4-BE49-F238E27FC236}">
                <a16:creationId xmlns:a16="http://schemas.microsoft.com/office/drawing/2014/main" id="{E17195DC-44F8-457B-B3EE-AAC7DF103DBB}"/>
              </a:ext>
            </a:extLst>
          </p:cNvPr>
          <p:cNvPicPr>
            <a:picLocks noChangeAspect="1"/>
          </p:cNvPicPr>
          <p:nvPr/>
        </p:nvPicPr>
        <p:blipFill rotWithShape="1">
          <a:blip r:embed="rId2"/>
          <a:srcRect l="4509" t="27310" r="3467" b="19421"/>
          <a:stretch/>
        </p:blipFill>
        <p:spPr>
          <a:xfrm>
            <a:off x="721453" y="1921080"/>
            <a:ext cx="10872132" cy="3540154"/>
          </a:xfrm>
          <a:prstGeom prst="rect">
            <a:avLst/>
          </a:prstGeom>
        </p:spPr>
      </p:pic>
      <p:sp>
        <p:nvSpPr>
          <p:cNvPr id="7" name="TextBox 6">
            <a:extLst>
              <a:ext uri="{FF2B5EF4-FFF2-40B4-BE49-F238E27FC236}">
                <a16:creationId xmlns:a16="http://schemas.microsoft.com/office/drawing/2014/main" id="{8121DF1E-47BE-4C54-B25A-6696E4DFE84C}"/>
              </a:ext>
            </a:extLst>
          </p:cNvPr>
          <p:cNvSpPr txBox="1"/>
          <p:nvPr/>
        </p:nvSpPr>
        <p:spPr>
          <a:xfrm>
            <a:off x="1258348" y="656625"/>
            <a:ext cx="5217952" cy="646331"/>
          </a:xfrm>
          <a:prstGeom prst="rect">
            <a:avLst/>
          </a:prstGeom>
          <a:noFill/>
        </p:spPr>
        <p:txBody>
          <a:bodyPr wrap="square" rtlCol="0">
            <a:spAutoFit/>
          </a:bodyPr>
          <a:lstStyle/>
          <a:p>
            <a:r>
              <a:rPr lang="en-US" sz="3600" dirty="0">
                <a:solidFill>
                  <a:schemeClr val="bg1"/>
                </a:solidFill>
                <a:latin typeface="Palatino Linotype" panose="02040502050505030304" pitchFamily="18" charset="0"/>
              </a:rPr>
              <a:t>Score using RBF kernel</a:t>
            </a:r>
            <a:endParaRPr lang="en-IN" sz="36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14531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72792A3-FAC6-45CB-A0ED-B078851CD071}"/>
              </a:ext>
            </a:extLst>
          </p:cNvPr>
          <p:cNvSpPr/>
          <p:nvPr/>
        </p:nvSpPr>
        <p:spPr>
          <a:xfrm>
            <a:off x="662031" y="199851"/>
            <a:ext cx="5227041" cy="112192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5430269-24DA-4996-8220-76452835361B}"/>
              </a:ext>
            </a:extLst>
          </p:cNvPr>
          <p:cNvSpPr/>
          <p:nvPr/>
        </p:nvSpPr>
        <p:spPr>
          <a:xfrm>
            <a:off x="662031" y="297912"/>
            <a:ext cx="4203584" cy="91161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635B3D5F-FCFB-4059-9ECD-CFEE121B473E}"/>
              </a:ext>
            </a:extLst>
          </p:cNvPr>
          <p:cNvSpPr>
            <a:spLocks noGrp="1"/>
          </p:cNvSpPr>
          <p:nvPr>
            <p:ph type="title"/>
          </p:nvPr>
        </p:nvSpPr>
        <p:spPr>
          <a:xfrm>
            <a:off x="662031" y="387818"/>
            <a:ext cx="10515600" cy="1325563"/>
          </a:xfrm>
        </p:spPr>
        <p:txBody>
          <a:bodyPr/>
          <a:lstStyle/>
          <a:p>
            <a:r>
              <a:rPr lang="en-US" sz="4000" b="1" dirty="0">
                <a:solidFill>
                  <a:schemeClr val="tx1">
                    <a:lumMod val="75000"/>
                    <a:lumOff val="25000"/>
                  </a:schemeClr>
                </a:solidFill>
                <a:latin typeface="Lucida Bright" panose="02040602050505020304" pitchFamily="18" charset="0"/>
              </a:rPr>
              <a:t>Discussion</a:t>
            </a:r>
            <a:r>
              <a:rPr lang="en-US" sz="4400" b="1" dirty="0">
                <a:solidFill>
                  <a:srgbClr val="000000"/>
                </a:solidFill>
                <a:effectLst/>
                <a:latin typeface="TimesNewRomanPS-BoldMT"/>
              </a:rPr>
              <a:t> </a:t>
            </a:r>
            <a:br>
              <a:rPr lang="en-US" dirty="0"/>
            </a:br>
            <a:endParaRPr lang="en-IN" dirty="0"/>
          </a:p>
        </p:txBody>
      </p:sp>
      <p:sp>
        <p:nvSpPr>
          <p:cNvPr id="3" name="Content Placeholder 2">
            <a:extLst>
              <a:ext uri="{FF2B5EF4-FFF2-40B4-BE49-F238E27FC236}">
                <a16:creationId xmlns:a16="http://schemas.microsoft.com/office/drawing/2014/main" id="{DAADB061-4D3D-4248-B751-0B7E31C5CFF8}"/>
              </a:ext>
            </a:extLst>
          </p:cNvPr>
          <p:cNvSpPr>
            <a:spLocks noGrp="1"/>
          </p:cNvSpPr>
          <p:nvPr>
            <p:ph idx="1"/>
          </p:nvPr>
        </p:nvSpPr>
        <p:spPr/>
        <p:txBody>
          <a:bodyPr>
            <a:noAutofit/>
          </a:bodyPr>
          <a:lstStyle/>
          <a:p>
            <a:r>
              <a:rPr lang="en-US" sz="2400" dirty="0">
                <a:solidFill>
                  <a:srgbClr val="522FC3"/>
                </a:solidFill>
                <a:latin typeface="Baskerville Old Face" panose="02020602080505020303" pitchFamily="18" charset="0"/>
              </a:rPr>
              <a:t>First of all, we researched for a way to extract given features from the given dataset. </a:t>
            </a:r>
          </a:p>
          <a:p>
            <a:r>
              <a:rPr lang="en-US" sz="2400" dirty="0">
                <a:solidFill>
                  <a:srgbClr val="522FC3"/>
                </a:solidFill>
                <a:latin typeface="Baskerville Old Face" panose="02020602080505020303" pitchFamily="18" charset="0"/>
              </a:rPr>
              <a:t>We checked all of the referred papers as well but couldn’t find any legible formulae. </a:t>
            </a:r>
          </a:p>
          <a:p>
            <a:r>
              <a:rPr lang="en-US" sz="2400" dirty="0">
                <a:solidFill>
                  <a:srgbClr val="522FC3"/>
                </a:solidFill>
                <a:latin typeface="Baskerville Old Face" panose="02020602080505020303" pitchFamily="18" charset="0"/>
              </a:rPr>
              <a:t>Then we got the formula for RMS calculation from the vibrational energy which was one of the given parameters. </a:t>
            </a:r>
          </a:p>
          <a:p>
            <a:r>
              <a:rPr lang="en-US" sz="2400" dirty="0">
                <a:solidFill>
                  <a:srgbClr val="522FC3"/>
                </a:solidFill>
                <a:latin typeface="Baskerville Old Face" panose="02020602080505020303" pitchFamily="18" charset="0"/>
              </a:rPr>
              <a:t>We then extracted RMS and amplitude and created our dataset. </a:t>
            </a:r>
          </a:p>
          <a:p>
            <a:r>
              <a:rPr lang="en-US" sz="2400" dirty="0">
                <a:solidFill>
                  <a:srgbClr val="522FC3"/>
                </a:solidFill>
                <a:latin typeface="Baskerville Old Face" panose="02020602080505020303" pitchFamily="18" charset="0"/>
              </a:rPr>
              <a:t>Then using these features we created a svr model using linear, polynomial and RBF kernels. </a:t>
            </a:r>
          </a:p>
          <a:p>
            <a:r>
              <a:rPr lang="en-US" sz="2400" dirty="0">
                <a:solidFill>
                  <a:srgbClr val="522FC3"/>
                </a:solidFill>
                <a:latin typeface="Baskerville Old Face" panose="02020602080505020303" pitchFamily="18" charset="0"/>
              </a:rPr>
              <a:t>We observed that the score prediction of RBFkernel was at par from linear and polynomial. So we decided to continue with the RBF kernel. </a:t>
            </a:r>
          </a:p>
        </p:txBody>
      </p:sp>
    </p:spTree>
    <p:extLst>
      <p:ext uri="{BB962C8B-B14F-4D97-AF65-F5344CB8AC3E}">
        <p14:creationId xmlns:p14="http://schemas.microsoft.com/office/powerpoint/2010/main" val="112346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48D99B4-3612-4D5F-B809-68D1573DFFD5}"/>
              </a:ext>
            </a:extLst>
          </p:cNvPr>
          <p:cNvSpPr/>
          <p:nvPr/>
        </p:nvSpPr>
        <p:spPr>
          <a:xfrm>
            <a:off x="662031" y="199851"/>
            <a:ext cx="5227041" cy="112192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D23EF666-A168-4D92-A2F2-A29A867099CE}"/>
              </a:ext>
            </a:extLst>
          </p:cNvPr>
          <p:cNvSpPr/>
          <p:nvPr/>
        </p:nvSpPr>
        <p:spPr>
          <a:xfrm>
            <a:off x="662031" y="297912"/>
            <a:ext cx="4203584" cy="91161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1">
            <a:extLst>
              <a:ext uri="{FF2B5EF4-FFF2-40B4-BE49-F238E27FC236}">
                <a16:creationId xmlns:a16="http://schemas.microsoft.com/office/drawing/2014/main" id="{931F385A-98BA-4D34-B908-23942319B057}"/>
              </a:ext>
            </a:extLst>
          </p:cNvPr>
          <p:cNvSpPr>
            <a:spLocks noGrp="1"/>
          </p:cNvSpPr>
          <p:nvPr>
            <p:ph type="title"/>
          </p:nvPr>
        </p:nvSpPr>
        <p:spPr/>
        <p:txBody>
          <a:bodyPr/>
          <a:lstStyle/>
          <a:p>
            <a:r>
              <a:rPr lang="en-US" sz="4000" b="1" dirty="0">
                <a:solidFill>
                  <a:schemeClr val="tx1">
                    <a:lumMod val="75000"/>
                    <a:lumOff val="25000"/>
                  </a:schemeClr>
                </a:solidFill>
                <a:latin typeface="Lucida Bright" panose="02040602050505020304" pitchFamily="18" charset="0"/>
              </a:rPr>
              <a:t>Discussion</a:t>
            </a:r>
            <a:r>
              <a:rPr lang="en-US" sz="4400" b="1" dirty="0">
                <a:solidFill>
                  <a:srgbClr val="000000"/>
                </a:solidFill>
                <a:effectLst/>
                <a:latin typeface="TimesNewRomanPS-BoldMT"/>
              </a:rPr>
              <a:t> </a:t>
            </a:r>
            <a:br>
              <a:rPr lang="en-US" dirty="0"/>
            </a:br>
            <a:endParaRPr lang="en-IN" dirty="0"/>
          </a:p>
        </p:txBody>
      </p:sp>
      <p:sp>
        <p:nvSpPr>
          <p:cNvPr id="3" name="Content Placeholder 2">
            <a:extLst>
              <a:ext uri="{FF2B5EF4-FFF2-40B4-BE49-F238E27FC236}">
                <a16:creationId xmlns:a16="http://schemas.microsoft.com/office/drawing/2014/main" id="{AB7635C7-4D7C-4B85-8C16-B15BF6191609}"/>
              </a:ext>
            </a:extLst>
          </p:cNvPr>
          <p:cNvSpPr>
            <a:spLocks noGrp="1"/>
          </p:cNvSpPr>
          <p:nvPr>
            <p:ph idx="1"/>
          </p:nvPr>
        </p:nvSpPr>
        <p:spPr>
          <a:xfrm>
            <a:off x="838200" y="1867570"/>
            <a:ext cx="10515600" cy="4351338"/>
          </a:xfrm>
        </p:spPr>
        <p:txBody>
          <a:bodyPr>
            <a:normAutofit/>
          </a:bodyPr>
          <a:lstStyle/>
          <a:p>
            <a:r>
              <a:rPr lang="en-US" sz="2800" dirty="0">
                <a:solidFill>
                  <a:srgbClr val="522FC3"/>
                </a:solidFill>
                <a:latin typeface="Baskerville Old Face" panose="02020602080505020303" pitchFamily="18" charset="0"/>
              </a:rPr>
              <a:t>Based on our assumption, we decided to pick a single training set and split it into testing and training sets. We calculated the accuracy of 75.31% for the same. </a:t>
            </a:r>
          </a:p>
          <a:p>
            <a:r>
              <a:rPr lang="en-US" sz="2800" dirty="0">
                <a:solidFill>
                  <a:srgbClr val="522FC3"/>
                </a:solidFill>
                <a:latin typeface="Baskerville Old Face" panose="02020602080505020303" pitchFamily="18" charset="0"/>
              </a:rPr>
              <a:t>We faced a difficulty because our research paper had assumed that RUL of the training data was already provided which was not true in our case so we calculated the RUL of given bearing in a case as the final recording time - current case recording time.</a:t>
            </a:r>
          </a:p>
          <a:p>
            <a:r>
              <a:rPr lang="en-US" sz="2800" dirty="0">
                <a:solidFill>
                  <a:srgbClr val="522FC3"/>
                </a:solidFill>
                <a:latin typeface="Baskerville Old Face" panose="02020602080505020303" pitchFamily="18" charset="0"/>
              </a:rPr>
              <a:t> Here, we assume that after the final recording time, bearing is worn out. From this project, we have gained thorough knowledge of how research papers are published and contents and format of the same. </a:t>
            </a:r>
            <a:endParaRPr lang="en-IN" dirty="0"/>
          </a:p>
        </p:txBody>
      </p:sp>
    </p:spTree>
    <p:extLst>
      <p:ext uri="{BB962C8B-B14F-4D97-AF65-F5344CB8AC3E}">
        <p14:creationId xmlns:p14="http://schemas.microsoft.com/office/powerpoint/2010/main" val="3524160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44FB98F-A8D4-46C8-82C1-1E66FFD2DB89}"/>
              </a:ext>
            </a:extLst>
          </p:cNvPr>
          <p:cNvSpPr/>
          <p:nvPr/>
        </p:nvSpPr>
        <p:spPr>
          <a:xfrm>
            <a:off x="819673" y="397796"/>
            <a:ext cx="3724712" cy="1458923"/>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0F5F57C-5FA5-41FA-83F1-AF7E1551F1D8}"/>
              </a:ext>
            </a:extLst>
          </p:cNvPr>
          <p:cNvSpPr/>
          <p:nvPr/>
        </p:nvSpPr>
        <p:spPr>
          <a:xfrm>
            <a:off x="819673" y="510667"/>
            <a:ext cx="2986481" cy="1233182"/>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906011" y="283977"/>
            <a:ext cx="3353150" cy="1024707"/>
          </a:xfrm>
        </p:spPr>
        <p:txBody>
          <a:bodyPr>
            <a:normAutofit fontScale="90000"/>
          </a:bodyPr>
          <a:lstStyle/>
          <a:p>
            <a:r>
              <a:rPr lang="en-US" sz="4000" b="1" dirty="0">
                <a:solidFill>
                  <a:srgbClr val="000000"/>
                </a:solidFill>
                <a:effectLst/>
                <a:latin typeface="TimesNewRomanPS-BoldMT"/>
              </a:rPr>
              <a:t> </a:t>
            </a:r>
            <a:br>
              <a:rPr lang="en-US" sz="4400" dirty="0"/>
            </a:br>
            <a:endParaRPr lang="en-US" sz="4000" dirty="0">
              <a:solidFill>
                <a:schemeClr val="bg1"/>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sp>
        <p:nvSpPr>
          <p:cNvPr id="7" name="TextBox 6">
            <a:extLst>
              <a:ext uri="{FF2B5EF4-FFF2-40B4-BE49-F238E27FC236}">
                <a16:creationId xmlns:a16="http://schemas.microsoft.com/office/drawing/2014/main" id="{8121DF1E-47BE-4C54-B25A-6696E4DFE84C}"/>
              </a:ext>
            </a:extLst>
          </p:cNvPr>
          <p:cNvSpPr txBox="1"/>
          <p:nvPr/>
        </p:nvSpPr>
        <p:spPr>
          <a:xfrm>
            <a:off x="1325460" y="3246161"/>
            <a:ext cx="6895052" cy="1200329"/>
          </a:xfrm>
          <a:prstGeom prst="rect">
            <a:avLst/>
          </a:prstGeom>
          <a:noFill/>
        </p:spPr>
        <p:txBody>
          <a:bodyPr wrap="square" rtlCol="0">
            <a:spAutoFit/>
          </a:bodyPr>
          <a:lstStyle/>
          <a:p>
            <a:r>
              <a:rPr lang="en-US" sz="2400" dirty="0">
                <a:solidFill>
                  <a:schemeClr val="bg1"/>
                </a:solidFill>
                <a:latin typeface="Lucida Bright" panose="02040602050505020304" pitchFamily="18" charset="0"/>
              </a:rPr>
              <a:t>We have also gained insights in the research field and read various research papers from different authors.</a:t>
            </a:r>
            <a:endParaRPr lang="en-IN" sz="2400" dirty="0">
              <a:solidFill>
                <a:schemeClr val="bg1"/>
              </a:solidFill>
              <a:latin typeface="Lucida Bright" panose="02040602050505020304" pitchFamily="18" charset="0"/>
            </a:endParaRPr>
          </a:p>
        </p:txBody>
      </p:sp>
      <p:sp>
        <p:nvSpPr>
          <p:cNvPr id="3" name="TextBox 2">
            <a:extLst>
              <a:ext uri="{FF2B5EF4-FFF2-40B4-BE49-F238E27FC236}">
                <a16:creationId xmlns:a16="http://schemas.microsoft.com/office/drawing/2014/main" id="{8B75B3E0-6933-4FA7-8D1E-416CBF6253DC}"/>
              </a:ext>
            </a:extLst>
          </p:cNvPr>
          <p:cNvSpPr txBox="1"/>
          <p:nvPr/>
        </p:nvSpPr>
        <p:spPr>
          <a:xfrm>
            <a:off x="906011" y="879935"/>
            <a:ext cx="4941115" cy="646331"/>
          </a:xfrm>
          <a:prstGeom prst="rect">
            <a:avLst/>
          </a:prstGeom>
          <a:noFill/>
        </p:spPr>
        <p:txBody>
          <a:bodyPr wrap="square" rtlCol="0">
            <a:spAutoFit/>
          </a:bodyPr>
          <a:lstStyle/>
          <a:p>
            <a:r>
              <a:rPr lang="en-US" sz="3600" dirty="0">
                <a:solidFill>
                  <a:schemeClr val="bg1"/>
                </a:solidFill>
                <a:latin typeface="Palatino Linotype" panose="02040502050505030304" pitchFamily="18" charset="0"/>
              </a:rPr>
              <a:t>Conclusion</a:t>
            </a:r>
            <a:endParaRPr lang="en-IN" sz="36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73791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D796-36C9-4C64-A4ED-32F81AAECC50}"/>
              </a:ext>
            </a:extLst>
          </p:cNvPr>
          <p:cNvSpPr>
            <a:spLocks noGrp="1"/>
          </p:cNvSpPr>
          <p:nvPr>
            <p:ph type="title"/>
          </p:nvPr>
        </p:nvSpPr>
        <p:spPr/>
        <p:txBody>
          <a:bodyPr>
            <a:normAutofit/>
          </a:bodyPr>
          <a:lstStyle/>
          <a:p>
            <a:r>
              <a:rPr lang="en-US" sz="3200" dirty="0">
                <a:latin typeface="Palatino Linotype" panose="02040502050505030304" pitchFamily="18" charset="0"/>
              </a:rPr>
              <a:t>Presentation By</a:t>
            </a:r>
            <a:endParaRPr lang="en-IN" sz="3200" dirty="0">
              <a:latin typeface="Palatino Linotype" panose="02040502050505030304" pitchFamily="18" charset="0"/>
            </a:endParaRPr>
          </a:p>
        </p:txBody>
      </p:sp>
      <p:sp>
        <p:nvSpPr>
          <p:cNvPr id="3" name="Content Placeholder 2">
            <a:extLst>
              <a:ext uri="{FF2B5EF4-FFF2-40B4-BE49-F238E27FC236}">
                <a16:creationId xmlns:a16="http://schemas.microsoft.com/office/drawing/2014/main" id="{050FE79C-92F2-40A9-8844-3A828300B9ED}"/>
              </a:ext>
            </a:extLst>
          </p:cNvPr>
          <p:cNvSpPr>
            <a:spLocks noGrp="1"/>
          </p:cNvSpPr>
          <p:nvPr>
            <p:ph idx="1"/>
          </p:nvPr>
        </p:nvSpPr>
        <p:spPr/>
        <p:txBody>
          <a:bodyPr>
            <a:normAutofit lnSpcReduction="10000"/>
          </a:bodyPr>
          <a:lstStyle/>
          <a:p>
            <a:pPr marL="0" indent="0" algn="ctr">
              <a:buNone/>
            </a:pPr>
            <a:r>
              <a:rPr lang="en-IN" sz="1800" b="1" dirty="0">
                <a:solidFill>
                  <a:schemeClr val="tx1">
                    <a:lumMod val="75000"/>
                    <a:lumOff val="25000"/>
                  </a:schemeClr>
                </a:solidFill>
                <a:effectLst/>
                <a:latin typeface="Baskerville Old Face" panose="02020602080505020303" pitchFamily="18" charset="0"/>
              </a:rPr>
              <a:t>TEJAS BHATAMBAREKAR (181080016)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KAPIL BHISE (181080017)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PRATHMESH CHANDWADE (181080018)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GAURAV CHAMBHARE (181080025)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TY BTECH IT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IN </a:t>
            </a:r>
            <a:endParaRPr lang="en-IN" dirty="0">
              <a:solidFill>
                <a:schemeClr val="tx1">
                  <a:lumMod val="75000"/>
                  <a:lumOff val="25000"/>
                </a:schemeClr>
              </a:solidFill>
              <a:latin typeface="Baskerville Old Face" panose="02020602080505020303" pitchFamily="18" charset="0"/>
            </a:endParaRPr>
          </a:p>
          <a:p>
            <a:pPr marL="0" indent="0" algn="ctr">
              <a:buNone/>
            </a:pPr>
            <a:r>
              <a:rPr lang="en-IN" sz="1800" b="1" dirty="0">
                <a:solidFill>
                  <a:schemeClr val="tx1">
                    <a:lumMod val="75000"/>
                    <a:lumOff val="25000"/>
                  </a:schemeClr>
                </a:solidFill>
                <a:effectLst/>
                <a:latin typeface="Baskerville Old Face" panose="02020602080505020303" pitchFamily="18" charset="0"/>
              </a:rPr>
              <a:t>   INFORMATION TECHNOLGY</a:t>
            </a:r>
          </a:p>
          <a:p>
            <a:pPr marL="0" indent="0" algn="ctr">
              <a:buNone/>
            </a:pPr>
            <a:r>
              <a:rPr lang="en-IN" sz="1800" b="1" dirty="0">
                <a:solidFill>
                  <a:schemeClr val="tx1">
                    <a:lumMod val="75000"/>
                    <a:lumOff val="25000"/>
                  </a:schemeClr>
                </a:solidFill>
                <a:latin typeface="Baskerville Old Face" panose="02020602080505020303" pitchFamily="18" charset="0"/>
              </a:rPr>
              <a:t>AT</a:t>
            </a:r>
          </a:p>
          <a:p>
            <a:pPr marL="0" indent="0" algn="ctr">
              <a:buNone/>
            </a:pPr>
            <a:r>
              <a:rPr lang="en-US" sz="1900" b="1" dirty="0">
                <a:solidFill>
                  <a:schemeClr val="tx1">
                    <a:lumMod val="75000"/>
                    <a:lumOff val="25000"/>
                  </a:schemeClr>
                </a:solidFill>
                <a:latin typeface="Baskerville Old Face" panose="02020602080505020303" pitchFamily="18" charset="0"/>
              </a:rPr>
              <a:t>VEERMATA JIJABAI TECHNOLOGICAL INSTITUTE</a:t>
            </a:r>
          </a:p>
          <a:p>
            <a:pPr marL="0" indent="0" algn="ctr">
              <a:buNone/>
            </a:pPr>
            <a:r>
              <a:rPr lang="en-US" sz="1900" b="1" dirty="0">
                <a:solidFill>
                  <a:schemeClr val="tx1">
                    <a:lumMod val="75000"/>
                    <a:lumOff val="25000"/>
                  </a:schemeClr>
                </a:solidFill>
                <a:latin typeface="Baskerville Old Face" panose="02020602080505020303" pitchFamily="18" charset="0"/>
              </a:rPr>
              <a:t>Department of CE &amp; IT</a:t>
            </a:r>
          </a:p>
          <a:p>
            <a:pPr marL="0" indent="0" algn="ctr">
              <a:buNone/>
            </a:pPr>
            <a:r>
              <a:rPr lang="en-US" sz="1900" b="1" dirty="0">
                <a:solidFill>
                  <a:schemeClr val="tx1">
                    <a:lumMod val="75000"/>
                    <a:lumOff val="25000"/>
                  </a:schemeClr>
                </a:solidFill>
                <a:latin typeface="Baskerville Old Face" panose="02020602080505020303" pitchFamily="18" charset="0"/>
              </a:rPr>
              <a:t>MUMBAI</a:t>
            </a:r>
          </a:p>
          <a:p>
            <a:pPr marL="0" indent="0" algn="ctr">
              <a:buNone/>
            </a:pPr>
            <a:r>
              <a:rPr lang="en-US" sz="1900" b="1" dirty="0">
                <a:solidFill>
                  <a:schemeClr val="tx1">
                    <a:lumMod val="75000"/>
                    <a:lumOff val="25000"/>
                  </a:schemeClr>
                </a:solidFill>
                <a:latin typeface="Baskerville Old Face" panose="02020602080505020303" pitchFamily="18" charset="0"/>
              </a:rPr>
              <a:t>MAY 2021</a:t>
            </a:r>
            <a:endParaRPr lang="en-IN" sz="1900" b="1" dirty="0">
              <a:solidFill>
                <a:schemeClr val="tx1">
                  <a:lumMod val="75000"/>
                  <a:lumOff val="25000"/>
                </a:schemeClr>
              </a:solidFill>
              <a:latin typeface="Baskerville Old Face" panose="02020602080505020303" pitchFamily="18" charset="0"/>
            </a:endParaRPr>
          </a:p>
        </p:txBody>
      </p:sp>
    </p:spTree>
    <p:extLst>
      <p:ext uri="{BB962C8B-B14F-4D97-AF65-F5344CB8AC3E}">
        <p14:creationId xmlns:p14="http://schemas.microsoft.com/office/powerpoint/2010/main" val="2642244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06CF394-B190-4C6B-B791-0926C86027BC}"/>
              </a:ext>
            </a:extLst>
          </p:cNvPr>
          <p:cNvSpPr/>
          <p:nvPr/>
        </p:nvSpPr>
        <p:spPr>
          <a:xfrm>
            <a:off x="662031" y="140721"/>
            <a:ext cx="6367943" cy="132407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865A02D-D1EC-4D92-A324-69AF6ADF8C4A}"/>
              </a:ext>
            </a:extLst>
          </p:cNvPr>
          <p:cNvSpPr/>
          <p:nvPr/>
        </p:nvSpPr>
        <p:spPr>
          <a:xfrm>
            <a:off x="662031" y="241796"/>
            <a:ext cx="5814270" cy="11219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EF6B593B-C8A6-4FB0-A5B7-CBC170CAC520}"/>
              </a:ext>
            </a:extLst>
          </p:cNvPr>
          <p:cNvPicPr>
            <a:picLocks noChangeAspect="1"/>
          </p:cNvPicPr>
          <p:nvPr/>
        </p:nvPicPr>
        <p:blipFill rotWithShape="1">
          <a:blip r:embed="rId2">
            <a:extLst>
              <a:ext uri="{28A0092B-C50C-407E-A947-70E740481C1C}">
                <a14:useLocalDpi xmlns:a14="http://schemas.microsoft.com/office/drawing/2010/main" val="0"/>
              </a:ext>
            </a:extLst>
          </a:blip>
          <a:srcRect t="3" r="22394" b="31562"/>
          <a:stretch/>
        </p:blipFill>
        <p:spPr>
          <a:xfrm>
            <a:off x="5754848" y="3942826"/>
            <a:ext cx="6437151" cy="291517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2" name="Title 1">
            <a:extLst>
              <a:ext uri="{FF2B5EF4-FFF2-40B4-BE49-F238E27FC236}">
                <a16:creationId xmlns:a16="http://schemas.microsoft.com/office/drawing/2014/main" id="{AD8DF926-1DAC-42F8-9717-E36155BE40A5}"/>
              </a:ext>
            </a:extLst>
          </p:cNvPr>
          <p:cNvSpPr>
            <a:spLocks noGrp="1"/>
          </p:cNvSpPr>
          <p:nvPr>
            <p:ph type="title"/>
          </p:nvPr>
        </p:nvSpPr>
        <p:spPr>
          <a:xfrm>
            <a:off x="838200" y="566464"/>
            <a:ext cx="10515600" cy="1044221"/>
          </a:xfrm>
        </p:spPr>
        <p:txBody>
          <a:bodyPr>
            <a:normAutofit fontScale="90000"/>
          </a:bodyPr>
          <a:lstStyle/>
          <a:p>
            <a:r>
              <a:rPr lang="en-US" sz="4400" b="1" dirty="0">
                <a:solidFill>
                  <a:srgbClr val="000000"/>
                </a:solidFill>
                <a:effectLst/>
                <a:latin typeface="TimesNewRomanPS-BoldMT"/>
              </a:rPr>
              <a:t> </a:t>
            </a:r>
            <a:r>
              <a:rPr lang="en-US" sz="4400" b="1" dirty="0">
                <a:solidFill>
                  <a:schemeClr val="tx1">
                    <a:lumMod val="75000"/>
                    <a:lumOff val="25000"/>
                  </a:schemeClr>
                </a:solidFill>
                <a:effectLst/>
                <a:latin typeface="Palatino Linotype" panose="02040502050505030304" pitchFamily="18" charset="0"/>
              </a:rPr>
              <a:t>Problem Statement </a:t>
            </a:r>
            <a:br>
              <a:rPr lang="en-US" dirty="0"/>
            </a:br>
            <a:endParaRPr lang="en-IN" dirty="0"/>
          </a:p>
        </p:txBody>
      </p:sp>
      <p:sp>
        <p:nvSpPr>
          <p:cNvPr id="3" name="Content Placeholder 2">
            <a:extLst>
              <a:ext uri="{FF2B5EF4-FFF2-40B4-BE49-F238E27FC236}">
                <a16:creationId xmlns:a16="http://schemas.microsoft.com/office/drawing/2014/main" id="{40527BF3-9284-4424-85A5-BFF33F4712A2}"/>
              </a:ext>
            </a:extLst>
          </p:cNvPr>
          <p:cNvSpPr>
            <a:spLocks noGrp="1"/>
          </p:cNvSpPr>
          <p:nvPr>
            <p:ph idx="1"/>
          </p:nvPr>
        </p:nvSpPr>
        <p:spPr>
          <a:xfrm>
            <a:off x="729143" y="1520190"/>
            <a:ext cx="10515600" cy="4351338"/>
          </a:xfrm>
        </p:spPr>
        <p:txBody>
          <a:bodyPr>
            <a:normAutofit/>
          </a:bodyPr>
          <a:lstStyle/>
          <a:p>
            <a:r>
              <a:rPr lang="en-US" dirty="0">
                <a:solidFill>
                  <a:srgbClr val="522FC3"/>
                </a:solidFill>
                <a:latin typeface="Baskerville Old Face" panose="02020602080505020303" pitchFamily="18" charset="0"/>
              </a:rPr>
              <a:t>Remaining useful life (RUL) prediction of cutting tools is critical to effective condition based maintenance for reducing downtime, ensuring quality and avoiding accidents.</a:t>
            </a:r>
          </a:p>
          <a:p>
            <a:r>
              <a:rPr lang="en-US" dirty="0">
                <a:solidFill>
                  <a:srgbClr val="522FC3"/>
                </a:solidFill>
                <a:latin typeface="Baskerville Old Face" panose="02020602080505020303" pitchFamily="18" charset="0"/>
              </a:rPr>
              <a:t> In this paper, a RUL prognostic method based on support vector regression (SVR) is proposed for predicting cutting tool’s life. </a:t>
            </a:r>
          </a:p>
          <a:p>
            <a:r>
              <a:rPr lang="en-US" dirty="0">
                <a:solidFill>
                  <a:srgbClr val="522FC3"/>
                </a:solidFill>
                <a:latin typeface="Baskerville Old Face" panose="02020602080505020303" pitchFamily="18" charset="0"/>
              </a:rPr>
              <a:t>The proposed method consists of two main phases: an off-line phase and an on-line phase. </a:t>
            </a:r>
            <a:endParaRPr lang="en-IN" dirty="0">
              <a:solidFill>
                <a:srgbClr val="522FC3"/>
              </a:solidFill>
              <a:latin typeface="Baskerville Old Face" panose="02020602080505020303" pitchFamily="18" charset="0"/>
            </a:endParaRPr>
          </a:p>
        </p:txBody>
      </p:sp>
      <p:pic>
        <p:nvPicPr>
          <p:cNvPr id="1028" name="Picture 4" descr="What's the Difference Between Bearings? | Machine Design">
            <a:extLst>
              <a:ext uri="{FF2B5EF4-FFF2-40B4-BE49-F238E27FC236}">
                <a16:creationId xmlns:a16="http://schemas.microsoft.com/office/drawing/2014/main" id="{905376E8-1BAB-4102-A010-4165F1CFF3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4"/>
          <a:stretch/>
        </p:blipFill>
        <p:spPr bwMode="auto">
          <a:xfrm>
            <a:off x="2111760" y="4773336"/>
            <a:ext cx="3344229" cy="184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58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F12057-3201-43D0-941A-BEF1EBADDF40}"/>
              </a:ext>
            </a:extLst>
          </p:cNvPr>
          <p:cNvSpPr>
            <a:spLocks noGrp="1"/>
          </p:cNvSpPr>
          <p:nvPr>
            <p:ph type="title"/>
          </p:nvPr>
        </p:nvSpPr>
        <p:spPr>
          <a:xfrm>
            <a:off x="737532" y="600988"/>
            <a:ext cx="10515600" cy="1044221"/>
          </a:xfrm>
        </p:spPr>
        <p:txBody>
          <a:bodyPr>
            <a:normAutofit fontScale="90000"/>
          </a:bodyPr>
          <a:lstStyle/>
          <a:p>
            <a:r>
              <a:rPr lang="en-US" sz="4400" b="1" dirty="0">
                <a:solidFill>
                  <a:srgbClr val="000000"/>
                </a:solidFill>
                <a:effectLst/>
                <a:latin typeface="TimesNewRomanPS-BoldMT"/>
              </a:rPr>
              <a:t> </a:t>
            </a:r>
            <a:r>
              <a:rPr lang="en-US" sz="4400" b="1" dirty="0">
                <a:solidFill>
                  <a:schemeClr val="tx1">
                    <a:lumMod val="75000"/>
                    <a:lumOff val="25000"/>
                  </a:schemeClr>
                </a:solidFill>
                <a:effectLst/>
                <a:latin typeface="Palatino Linotype" panose="02040502050505030304" pitchFamily="18" charset="0"/>
              </a:rPr>
              <a:t>Problem Statement </a:t>
            </a:r>
            <a:br>
              <a:rPr lang="en-US" dirty="0"/>
            </a:br>
            <a:endParaRPr lang="en-IN" dirty="0"/>
          </a:p>
        </p:txBody>
      </p:sp>
      <p:sp>
        <p:nvSpPr>
          <p:cNvPr id="3" name="Content Placeholder 2">
            <a:extLst>
              <a:ext uri="{FF2B5EF4-FFF2-40B4-BE49-F238E27FC236}">
                <a16:creationId xmlns:a16="http://schemas.microsoft.com/office/drawing/2014/main" id="{817B8953-1234-45B8-8A87-8FCDA11DB964}"/>
              </a:ext>
            </a:extLst>
          </p:cNvPr>
          <p:cNvSpPr>
            <a:spLocks noGrp="1"/>
          </p:cNvSpPr>
          <p:nvPr>
            <p:ph idx="1"/>
          </p:nvPr>
        </p:nvSpPr>
        <p:spPr/>
        <p:txBody>
          <a:bodyPr/>
          <a:lstStyle/>
          <a:p>
            <a:r>
              <a:rPr lang="en-US" sz="2800" dirty="0">
                <a:solidFill>
                  <a:srgbClr val="522FC3"/>
                </a:solidFill>
                <a:latin typeface="Baskerville Old Face" panose="02020602080505020303" pitchFamily="18" charset="0"/>
              </a:rPr>
              <a:t>In the first phase, the signal features are extracted from raw data, and then the SVR models with considering different length of signals at past times are established to reflect the relationship between monitoring data and tool life. </a:t>
            </a:r>
          </a:p>
          <a:p>
            <a:r>
              <a:rPr lang="en-US" sz="2800" dirty="0">
                <a:solidFill>
                  <a:srgbClr val="522FC3"/>
                </a:solidFill>
                <a:latin typeface="Baskerville Old Face" panose="02020602080505020303" pitchFamily="18" charset="0"/>
              </a:rPr>
              <a:t>In the second phase, the constructed models are used to predict the cutting tool’s RUL, and the best signal length for accurate prediction result is obtained. The proposed method is applied on experimental data taken from a computer numerical control (CNC) rotor slot machine in a factory. The result shows the validity and practicability of this method.</a:t>
            </a:r>
            <a:endParaRPr lang="en-IN" dirty="0"/>
          </a:p>
        </p:txBody>
      </p:sp>
      <p:sp>
        <p:nvSpPr>
          <p:cNvPr id="5" name="Oval 4">
            <a:extLst>
              <a:ext uri="{FF2B5EF4-FFF2-40B4-BE49-F238E27FC236}">
                <a16:creationId xmlns:a16="http://schemas.microsoft.com/office/drawing/2014/main" id="{78AC6443-80C1-4707-8737-AC0CB8C8808B}"/>
              </a:ext>
            </a:extLst>
          </p:cNvPr>
          <p:cNvSpPr/>
          <p:nvPr/>
        </p:nvSpPr>
        <p:spPr>
          <a:xfrm>
            <a:off x="662031" y="140721"/>
            <a:ext cx="6367943" cy="132407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BBDE782D-B62A-471E-A828-0B4923C8622A}"/>
              </a:ext>
            </a:extLst>
          </p:cNvPr>
          <p:cNvSpPr/>
          <p:nvPr/>
        </p:nvSpPr>
        <p:spPr>
          <a:xfrm>
            <a:off x="662031" y="241796"/>
            <a:ext cx="5814270" cy="11219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1">
            <a:extLst>
              <a:ext uri="{FF2B5EF4-FFF2-40B4-BE49-F238E27FC236}">
                <a16:creationId xmlns:a16="http://schemas.microsoft.com/office/drawing/2014/main" id="{A759A485-9B6D-4E1B-89BB-66682715CBD7}"/>
              </a:ext>
            </a:extLst>
          </p:cNvPr>
          <p:cNvSpPr txBox="1">
            <a:spLocks/>
          </p:cNvSpPr>
          <p:nvPr/>
        </p:nvSpPr>
        <p:spPr>
          <a:xfrm>
            <a:off x="838200" y="566464"/>
            <a:ext cx="10515600" cy="104422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0000"/>
                </a:solidFill>
                <a:latin typeface="TimesNewRomanPS-BoldMT"/>
              </a:rPr>
              <a:t> </a:t>
            </a:r>
            <a:r>
              <a:rPr lang="en-US" b="1">
                <a:solidFill>
                  <a:schemeClr val="tx1">
                    <a:lumMod val="75000"/>
                    <a:lumOff val="25000"/>
                  </a:schemeClr>
                </a:solidFill>
                <a:latin typeface="Palatino Linotype" panose="02040502050505030304" pitchFamily="18" charset="0"/>
              </a:rPr>
              <a:t>Problem Statement </a:t>
            </a:r>
            <a:br>
              <a:rPr lang="en-US"/>
            </a:br>
            <a:endParaRPr lang="en-IN" dirty="0"/>
          </a:p>
        </p:txBody>
      </p:sp>
    </p:spTree>
    <p:extLst>
      <p:ext uri="{BB962C8B-B14F-4D97-AF65-F5344CB8AC3E}">
        <p14:creationId xmlns:p14="http://schemas.microsoft.com/office/powerpoint/2010/main" val="145190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57211-2C1D-4F3D-929F-ECC38457DD5C}"/>
              </a:ext>
            </a:extLst>
          </p:cNvPr>
          <p:cNvPicPr>
            <a:picLocks noChangeAspect="1"/>
          </p:cNvPicPr>
          <p:nvPr/>
        </p:nvPicPr>
        <p:blipFill>
          <a:blip r:embed="rId2"/>
          <a:stretch>
            <a:fillRect/>
          </a:stretch>
        </p:blipFill>
        <p:spPr>
          <a:xfrm>
            <a:off x="9323445" y="4857226"/>
            <a:ext cx="2868555" cy="2000774"/>
          </a:xfrm>
          <a:prstGeom prst="rect">
            <a:avLst/>
          </a:prstGeom>
        </p:spPr>
      </p:pic>
      <p:sp>
        <p:nvSpPr>
          <p:cNvPr id="129" name="Oval 128">
            <a:extLst>
              <a:ext uri="{FF2B5EF4-FFF2-40B4-BE49-F238E27FC236}">
                <a16:creationId xmlns:a16="http://schemas.microsoft.com/office/drawing/2014/main" id="{3848C68D-0922-4C00-B0F8-F4E02051146E}"/>
              </a:ext>
            </a:extLst>
          </p:cNvPr>
          <p:cNvSpPr/>
          <p:nvPr/>
        </p:nvSpPr>
        <p:spPr>
          <a:xfrm>
            <a:off x="906011" y="0"/>
            <a:ext cx="3724712" cy="1458923"/>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EF20C15-6839-4344-83C1-EADC5CD078D1}"/>
              </a:ext>
            </a:extLst>
          </p:cNvPr>
          <p:cNvSpPr/>
          <p:nvPr/>
        </p:nvSpPr>
        <p:spPr>
          <a:xfrm>
            <a:off x="970675" y="117446"/>
            <a:ext cx="2986481" cy="1233182"/>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123389" y="192243"/>
            <a:ext cx="4927833" cy="808355"/>
          </a:xfrm>
        </p:spPr>
        <p:txBody>
          <a:bodyPr>
            <a:normAutofit/>
          </a:bodyPr>
          <a:lstStyle/>
          <a:p>
            <a:r>
              <a:rPr lang="en-US" sz="4000" dirty="0">
                <a:solidFill>
                  <a:schemeClr val="bg1"/>
                </a:solidFill>
                <a:latin typeface="Palatino Linotype" panose="02040502050505030304" pitchFamily="18" charset="0"/>
              </a:rPr>
              <a:t>Motivation</a:t>
            </a: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sp>
        <p:nvSpPr>
          <p:cNvPr id="3" name="TextBox 2">
            <a:extLst>
              <a:ext uri="{FF2B5EF4-FFF2-40B4-BE49-F238E27FC236}">
                <a16:creationId xmlns:a16="http://schemas.microsoft.com/office/drawing/2014/main" id="{802CD2B7-A1A4-4800-AD95-66C9777E0167}"/>
              </a:ext>
            </a:extLst>
          </p:cNvPr>
          <p:cNvSpPr txBox="1"/>
          <p:nvPr/>
        </p:nvSpPr>
        <p:spPr>
          <a:xfrm>
            <a:off x="729841" y="1458923"/>
            <a:ext cx="9764786" cy="397031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lumMod val="95000"/>
                  </a:schemeClr>
                </a:solidFill>
                <a:effectLst/>
                <a:latin typeface="TimesNewRomanPSMT"/>
              </a:rPr>
              <a:t> </a:t>
            </a:r>
            <a:r>
              <a:rPr lang="en-US" sz="2800" dirty="0">
                <a:solidFill>
                  <a:schemeClr val="bg1">
                    <a:lumMod val="95000"/>
                  </a:schemeClr>
                </a:solidFill>
                <a:effectLst/>
                <a:latin typeface="TimesNewRomanPSMT"/>
              </a:rPr>
              <a:t>For our project we wished to implement the knowledge that we have learned from class as well as learning various new techniques and approaches we can take in the process of creating a fine working model. </a:t>
            </a:r>
            <a:endParaRPr lang="en-US" sz="2800" dirty="0">
              <a:solidFill>
                <a:schemeClr val="bg1">
                  <a:lumMod val="95000"/>
                </a:schemeClr>
              </a:solidFill>
            </a:endParaRPr>
          </a:p>
          <a:p>
            <a:pPr marL="457200" indent="-457200" algn="just">
              <a:buFont typeface="Arial" panose="020B0604020202020204" pitchFamily="34" charset="0"/>
              <a:buChar char="•"/>
            </a:pPr>
            <a:r>
              <a:rPr lang="en-US" sz="2800" dirty="0">
                <a:solidFill>
                  <a:schemeClr val="bg1">
                    <a:lumMod val="95000"/>
                  </a:schemeClr>
                </a:solidFill>
                <a:effectLst/>
                <a:latin typeface="TimesNewRomanPSMT"/>
              </a:rPr>
              <a:t>While searching appropriate topics of interest from various research papers, we came across our current topic. </a:t>
            </a:r>
          </a:p>
          <a:p>
            <a:pPr marL="457200" indent="-457200" algn="just">
              <a:buFont typeface="Arial" panose="020B0604020202020204" pitchFamily="34" charset="0"/>
              <a:buChar char="•"/>
            </a:pPr>
            <a:r>
              <a:rPr lang="en-US" sz="2800" dirty="0">
                <a:solidFill>
                  <a:schemeClr val="bg1">
                    <a:lumMod val="95000"/>
                  </a:schemeClr>
                </a:solidFill>
                <a:effectLst/>
                <a:latin typeface="TimesNewRomanPSMT"/>
              </a:rPr>
              <a:t>We became interested by reading the content of said research paper and decided to select it as one of our topics for recommendations dataset.</a:t>
            </a:r>
            <a:endParaRPr lang="en-IN" sz="2800" dirty="0">
              <a:solidFill>
                <a:schemeClr val="bg1">
                  <a:lumMod val="95000"/>
                </a:schemeClr>
              </a:solidFill>
            </a:endParaRPr>
          </a:p>
        </p:txBody>
      </p:sp>
    </p:spTree>
    <p:extLst>
      <p:ext uri="{BB962C8B-B14F-4D97-AF65-F5344CB8AC3E}">
        <p14:creationId xmlns:p14="http://schemas.microsoft.com/office/powerpoint/2010/main" val="1031034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129" name="Oval 128">
            <a:extLst>
              <a:ext uri="{FF2B5EF4-FFF2-40B4-BE49-F238E27FC236}">
                <a16:creationId xmlns:a16="http://schemas.microsoft.com/office/drawing/2014/main" id="{3848C68D-0922-4C00-B0F8-F4E02051146E}"/>
              </a:ext>
            </a:extLst>
          </p:cNvPr>
          <p:cNvSpPr/>
          <p:nvPr/>
        </p:nvSpPr>
        <p:spPr>
          <a:xfrm>
            <a:off x="906011" y="0"/>
            <a:ext cx="3724712" cy="1458923"/>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EF20C15-6839-4344-83C1-EADC5CD078D1}"/>
              </a:ext>
            </a:extLst>
          </p:cNvPr>
          <p:cNvSpPr/>
          <p:nvPr/>
        </p:nvSpPr>
        <p:spPr>
          <a:xfrm>
            <a:off x="970675" y="117446"/>
            <a:ext cx="2986481" cy="1233182"/>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123389" y="192243"/>
            <a:ext cx="4927833" cy="808355"/>
          </a:xfrm>
        </p:spPr>
        <p:txBody>
          <a:bodyPr>
            <a:normAutofit/>
          </a:bodyPr>
          <a:lstStyle/>
          <a:p>
            <a:r>
              <a:rPr lang="en-US" sz="4000" dirty="0">
                <a:solidFill>
                  <a:schemeClr val="bg1"/>
                </a:solidFill>
                <a:latin typeface="Palatino Linotype" panose="02040502050505030304" pitchFamily="18" charset="0"/>
              </a:rPr>
              <a:t>Motivation</a:t>
            </a: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sp>
        <p:nvSpPr>
          <p:cNvPr id="3" name="TextBox 2">
            <a:extLst>
              <a:ext uri="{FF2B5EF4-FFF2-40B4-BE49-F238E27FC236}">
                <a16:creationId xmlns:a16="http://schemas.microsoft.com/office/drawing/2014/main" id="{802CD2B7-A1A4-4800-AD95-66C9777E0167}"/>
              </a:ext>
            </a:extLst>
          </p:cNvPr>
          <p:cNvSpPr txBox="1"/>
          <p:nvPr/>
        </p:nvSpPr>
        <p:spPr>
          <a:xfrm>
            <a:off x="738230" y="1324425"/>
            <a:ext cx="9764786" cy="483209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lumMod val="95000"/>
                  </a:schemeClr>
                </a:solidFill>
                <a:latin typeface="TimesNewRomanPSMT"/>
              </a:rPr>
              <a:t>For Remaining Useful Life prediction, various methods have been proposed in literature. Support Vector Regression is one of these methods. Support Vector Regression is a regression algorithm that supports both linear and non-linear regressions. </a:t>
            </a:r>
          </a:p>
          <a:p>
            <a:pPr marL="457200" indent="-457200" algn="just">
              <a:buFont typeface="Arial" panose="020B0604020202020204" pitchFamily="34" charset="0"/>
              <a:buChar char="•"/>
            </a:pPr>
            <a:r>
              <a:rPr lang="en-US" sz="2800" dirty="0">
                <a:solidFill>
                  <a:schemeClr val="bg1">
                    <a:lumMod val="95000"/>
                  </a:schemeClr>
                </a:solidFill>
                <a:latin typeface="TimesNewRomanPSMT"/>
              </a:rPr>
              <a:t>In our project, we are estimating RUL of ball bearings based on IEEE PHM 2012. We have learnt Support Vector Regression during Machine Learning course, and this motivated us to further study about it. We referred a research paper in SVR </a:t>
            </a:r>
          </a:p>
          <a:p>
            <a:pPr algn="just"/>
            <a:r>
              <a:rPr lang="en-US" sz="2800" dirty="0">
                <a:solidFill>
                  <a:schemeClr val="bg1">
                    <a:lumMod val="95000"/>
                  </a:schemeClr>
                </a:solidFill>
                <a:latin typeface="TimesNewRomanPSMT"/>
              </a:rPr>
              <a:t>     applied for RUL prediction of cutter. </a:t>
            </a:r>
          </a:p>
          <a:p>
            <a:pPr marL="457200" indent="-457200" algn="just">
              <a:buFont typeface="Arial" panose="020B0604020202020204" pitchFamily="34" charset="0"/>
              <a:buChar char="•"/>
            </a:pPr>
            <a:r>
              <a:rPr lang="en-US" sz="2800" dirty="0">
                <a:solidFill>
                  <a:schemeClr val="bg1">
                    <a:lumMod val="95000"/>
                  </a:schemeClr>
                </a:solidFill>
                <a:latin typeface="TimesNewRomanPSMT"/>
              </a:rPr>
              <a:t>This helped us in determining our approach of using SVR in RUL prediction of given dataset.</a:t>
            </a:r>
            <a:endParaRPr lang="en-IN" sz="2800" dirty="0">
              <a:solidFill>
                <a:schemeClr val="bg1">
                  <a:lumMod val="95000"/>
                </a:schemeClr>
              </a:solidFill>
              <a:latin typeface="TimesNewRomanPSMT"/>
            </a:endParaRPr>
          </a:p>
        </p:txBody>
      </p:sp>
      <p:pic>
        <p:nvPicPr>
          <p:cNvPr id="7" name="Picture 6">
            <a:extLst>
              <a:ext uri="{FF2B5EF4-FFF2-40B4-BE49-F238E27FC236}">
                <a16:creationId xmlns:a16="http://schemas.microsoft.com/office/drawing/2014/main" id="{BFB57211-2C1D-4F3D-929F-ECC38457DD5C}"/>
              </a:ext>
            </a:extLst>
          </p:cNvPr>
          <p:cNvPicPr>
            <a:picLocks noChangeAspect="1"/>
          </p:cNvPicPr>
          <p:nvPr/>
        </p:nvPicPr>
        <p:blipFill>
          <a:blip r:embed="rId2"/>
          <a:stretch>
            <a:fillRect/>
          </a:stretch>
        </p:blipFill>
        <p:spPr>
          <a:xfrm>
            <a:off x="9323445" y="4718807"/>
            <a:ext cx="2868555" cy="2139193"/>
          </a:xfrm>
          <a:prstGeom prst="rect">
            <a:avLst/>
          </a:prstGeom>
        </p:spPr>
      </p:pic>
    </p:spTree>
    <p:extLst>
      <p:ext uri="{BB962C8B-B14F-4D97-AF65-F5344CB8AC3E}">
        <p14:creationId xmlns:p14="http://schemas.microsoft.com/office/powerpoint/2010/main" val="219943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129" name="Oval 128">
            <a:extLst>
              <a:ext uri="{FF2B5EF4-FFF2-40B4-BE49-F238E27FC236}">
                <a16:creationId xmlns:a16="http://schemas.microsoft.com/office/drawing/2014/main" id="{3848C68D-0922-4C00-B0F8-F4E02051146E}"/>
              </a:ext>
            </a:extLst>
          </p:cNvPr>
          <p:cNvSpPr/>
          <p:nvPr/>
        </p:nvSpPr>
        <p:spPr>
          <a:xfrm>
            <a:off x="906011" y="0"/>
            <a:ext cx="3724712" cy="1174459"/>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EF20C15-6839-4344-83C1-EADC5CD078D1}"/>
              </a:ext>
            </a:extLst>
          </p:cNvPr>
          <p:cNvSpPr/>
          <p:nvPr/>
        </p:nvSpPr>
        <p:spPr>
          <a:xfrm>
            <a:off x="979064" y="64464"/>
            <a:ext cx="2986481" cy="102470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906011" y="325921"/>
            <a:ext cx="3353150" cy="1024707"/>
          </a:xfrm>
        </p:spPr>
        <p:txBody>
          <a:bodyPr>
            <a:normAutofit fontScale="90000"/>
          </a:bodyPr>
          <a:lstStyle/>
          <a:p>
            <a:r>
              <a:rPr lang="en-US" sz="4000" dirty="0">
                <a:solidFill>
                  <a:schemeClr val="bg1"/>
                </a:solidFill>
                <a:latin typeface="Palatino Linotype" panose="02040502050505030304" pitchFamily="18" charset="0"/>
              </a:rPr>
              <a:t>Methodology</a:t>
            </a:r>
            <a:r>
              <a:rPr lang="en-US" sz="4000" b="1" dirty="0">
                <a:solidFill>
                  <a:srgbClr val="000000"/>
                </a:solidFill>
                <a:effectLst/>
                <a:latin typeface="TimesNewRomanPS-BoldMT"/>
              </a:rPr>
              <a:t> </a:t>
            </a:r>
            <a:br>
              <a:rPr lang="en-US" sz="4400" dirty="0"/>
            </a:br>
            <a:endParaRPr lang="en-US" sz="4000" dirty="0">
              <a:solidFill>
                <a:schemeClr val="bg1"/>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sp>
        <p:nvSpPr>
          <p:cNvPr id="3" name="TextBox 2">
            <a:extLst>
              <a:ext uri="{FF2B5EF4-FFF2-40B4-BE49-F238E27FC236}">
                <a16:creationId xmlns:a16="http://schemas.microsoft.com/office/drawing/2014/main" id="{802CD2B7-A1A4-4800-AD95-66C9777E0167}"/>
              </a:ext>
            </a:extLst>
          </p:cNvPr>
          <p:cNvSpPr txBox="1"/>
          <p:nvPr/>
        </p:nvSpPr>
        <p:spPr>
          <a:xfrm>
            <a:off x="503338" y="1100653"/>
            <a:ext cx="9764786" cy="3108543"/>
          </a:xfrm>
          <a:prstGeom prst="rect">
            <a:avLst/>
          </a:prstGeom>
          <a:noFill/>
        </p:spPr>
        <p:txBody>
          <a:bodyPr wrap="square" rtlCol="0">
            <a:spAutoFit/>
          </a:bodyPr>
          <a:lstStyle/>
          <a:p>
            <a:r>
              <a:rPr lang="en-US" sz="2800" dirty="0">
                <a:solidFill>
                  <a:schemeClr val="bg1">
                    <a:lumMod val="95000"/>
                  </a:schemeClr>
                </a:solidFill>
                <a:latin typeface="TimesNewRomanPSMT"/>
              </a:rPr>
              <a:t>We have used a two-step approach for RUL estimation based on the research </a:t>
            </a:r>
          </a:p>
          <a:p>
            <a:r>
              <a:rPr lang="en-US" sz="2800" dirty="0">
                <a:solidFill>
                  <a:schemeClr val="bg1">
                    <a:lumMod val="95000"/>
                  </a:schemeClr>
                </a:solidFill>
                <a:latin typeface="TimesNewRomanPSMT"/>
              </a:rPr>
              <a:t>paper referred to. </a:t>
            </a:r>
          </a:p>
          <a:p>
            <a:r>
              <a:rPr lang="en-US" sz="2800" dirty="0">
                <a:solidFill>
                  <a:schemeClr val="bg1">
                    <a:lumMod val="95000"/>
                  </a:schemeClr>
                </a:solidFill>
                <a:latin typeface="TimesNewRomanPSMT"/>
              </a:rPr>
              <a:t>The first step involves extraction of features from vibration data from the dataset. </a:t>
            </a:r>
          </a:p>
          <a:p>
            <a:r>
              <a:rPr lang="en-US" sz="2800" dirty="0">
                <a:solidFill>
                  <a:schemeClr val="bg1">
                    <a:lumMod val="95000"/>
                  </a:schemeClr>
                </a:solidFill>
                <a:latin typeface="TimesNewRomanPSMT"/>
              </a:rPr>
              <a:t>The features extracted from the dataset are as follows: </a:t>
            </a:r>
          </a:p>
          <a:p>
            <a:r>
              <a:rPr lang="en-US" sz="2800" dirty="0">
                <a:solidFill>
                  <a:schemeClr val="bg1">
                    <a:lumMod val="95000"/>
                  </a:schemeClr>
                </a:solidFill>
                <a:latin typeface="TimesNewRomanPSMT"/>
              </a:rPr>
              <a:t>1. Root Mean Square (RMS) </a:t>
            </a:r>
          </a:p>
        </p:txBody>
      </p:sp>
    </p:spTree>
    <p:extLst>
      <p:ext uri="{BB962C8B-B14F-4D97-AF65-F5344CB8AC3E}">
        <p14:creationId xmlns:p14="http://schemas.microsoft.com/office/powerpoint/2010/main" val="78916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129" name="Oval 128">
            <a:extLst>
              <a:ext uri="{FF2B5EF4-FFF2-40B4-BE49-F238E27FC236}">
                <a16:creationId xmlns:a16="http://schemas.microsoft.com/office/drawing/2014/main" id="{3848C68D-0922-4C00-B0F8-F4E02051146E}"/>
              </a:ext>
            </a:extLst>
          </p:cNvPr>
          <p:cNvSpPr/>
          <p:nvPr/>
        </p:nvSpPr>
        <p:spPr>
          <a:xfrm>
            <a:off x="906011" y="0"/>
            <a:ext cx="3724712" cy="1174459"/>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DEF20C15-6839-4344-83C1-EADC5CD078D1}"/>
              </a:ext>
            </a:extLst>
          </p:cNvPr>
          <p:cNvSpPr/>
          <p:nvPr/>
        </p:nvSpPr>
        <p:spPr>
          <a:xfrm>
            <a:off x="979064" y="64464"/>
            <a:ext cx="2986481" cy="102470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3AB13-D730-40C5-9792-6500224ED2F5}"/>
              </a:ext>
            </a:extLst>
          </p:cNvPr>
          <p:cNvSpPr>
            <a:spLocks noGrp="1"/>
          </p:cNvSpPr>
          <p:nvPr>
            <p:ph type="ctrTitle"/>
          </p:nvPr>
        </p:nvSpPr>
        <p:spPr>
          <a:xfrm>
            <a:off x="906011" y="325921"/>
            <a:ext cx="3353150" cy="1024707"/>
          </a:xfrm>
        </p:spPr>
        <p:txBody>
          <a:bodyPr>
            <a:normAutofit fontScale="90000"/>
          </a:bodyPr>
          <a:lstStyle/>
          <a:p>
            <a:r>
              <a:rPr lang="en-US" sz="4000" dirty="0">
                <a:solidFill>
                  <a:schemeClr val="bg1"/>
                </a:solidFill>
                <a:latin typeface="Palatino Linotype" panose="02040502050505030304" pitchFamily="18" charset="0"/>
              </a:rPr>
              <a:t>Methodology</a:t>
            </a:r>
            <a:r>
              <a:rPr lang="en-US" sz="4000" b="1" dirty="0">
                <a:solidFill>
                  <a:srgbClr val="000000"/>
                </a:solidFill>
                <a:effectLst/>
                <a:latin typeface="TimesNewRomanPS-BoldMT"/>
              </a:rPr>
              <a:t> </a:t>
            </a:r>
            <a:br>
              <a:rPr lang="en-US" sz="4400" dirty="0"/>
            </a:br>
            <a:endParaRPr lang="en-US" sz="4000" dirty="0">
              <a:solidFill>
                <a:schemeClr val="bg1"/>
              </a:solidFill>
              <a:latin typeface="Palatino Linotype" panose="02040502050505030304" pitchFamily="18" charset="0"/>
            </a:endParaRPr>
          </a:p>
        </p:txBody>
      </p:sp>
      <p:sp>
        <p:nvSpPr>
          <p:cNvPr id="4" name="Footer Placeholder 3">
            <a:extLst>
              <a:ext uri="{FF2B5EF4-FFF2-40B4-BE49-F238E27FC236}">
                <a16:creationId xmlns:a16="http://schemas.microsoft.com/office/drawing/2014/main" id="{09CB0EE8-2DEA-43E5-9A4E-6AAE76545FCF}"/>
              </a:ext>
            </a:extLst>
          </p:cNvPr>
          <p:cNvSpPr>
            <a:spLocks noGrp="1"/>
          </p:cNvSpPr>
          <p:nvPr>
            <p:ph type="ftr" sz="quarter" idx="11"/>
          </p:nvPr>
        </p:nvSpPr>
        <p:spPr/>
        <p:txBody>
          <a:bodyPr/>
          <a:lstStyle/>
          <a:p>
            <a:r>
              <a:rPr lang="en-US" dirty="0">
                <a:solidFill>
                  <a:schemeClr val="bg1">
                    <a:lumMod val="85000"/>
                  </a:schemeClr>
                </a:solidFill>
              </a:rPr>
              <a:t>Designed by PoweredTemplate</a:t>
            </a:r>
          </a:p>
        </p:txBody>
      </p:sp>
      <p:sp>
        <p:nvSpPr>
          <p:cNvPr id="3" name="TextBox 2">
            <a:extLst>
              <a:ext uri="{FF2B5EF4-FFF2-40B4-BE49-F238E27FC236}">
                <a16:creationId xmlns:a16="http://schemas.microsoft.com/office/drawing/2014/main" id="{802CD2B7-A1A4-4800-AD95-66C9777E0167}"/>
              </a:ext>
            </a:extLst>
          </p:cNvPr>
          <p:cNvSpPr txBox="1"/>
          <p:nvPr/>
        </p:nvSpPr>
        <p:spPr>
          <a:xfrm>
            <a:off x="503337" y="1089171"/>
            <a:ext cx="11107025" cy="4893647"/>
          </a:xfrm>
          <a:prstGeom prst="rect">
            <a:avLst/>
          </a:prstGeom>
          <a:noFill/>
        </p:spPr>
        <p:txBody>
          <a:bodyPr wrap="square" rtlCol="0">
            <a:spAutoFit/>
          </a:bodyPr>
          <a:lstStyle/>
          <a:p>
            <a:r>
              <a:rPr lang="en-US" sz="2400" dirty="0">
                <a:solidFill>
                  <a:schemeClr val="bg1">
                    <a:lumMod val="95000"/>
                  </a:schemeClr>
                </a:solidFill>
                <a:latin typeface="TimesNewRomanPSMT"/>
              </a:rPr>
              <a:t>2. Amplitude </a:t>
            </a:r>
          </a:p>
          <a:p>
            <a:pPr marL="342900" indent="-342900">
              <a:buFont typeface="Arial" panose="020B0604020202020204" pitchFamily="34" charset="0"/>
              <a:buChar char="•"/>
            </a:pPr>
            <a:r>
              <a:rPr lang="en-US" sz="2400" dirty="0">
                <a:solidFill>
                  <a:schemeClr val="bg1">
                    <a:lumMod val="95000"/>
                  </a:schemeClr>
                </a:solidFill>
                <a:latin typeface="TimesNewRomanPSMT"/>
              </a:rPr>
              <a:t>We normalized the extracted features using the min-max method for better applicability in the model. </a:t>
            </a:r>
          </a:p>
          <a:p>
            <a:pPr marL="342900" indent="-342900">
              <a:buFont typeface="Arial" panose="020B0604020202020204" pitchFamily="34" charset="0"/>
              <a:buChar char="•"/>
            </a:pPr>
            <a:r>
              <a:rPr lang="en-US" sz="2400" dirty="0">
                <a:solidFill>
                  <a:schemeClr val="bg1">
                    <a:lumMod val="95000"/>
                  </a:schemeClr>
                </a:solidFill>
                <a:latin typeface="TimesNewRomanPSMT"/>
              </a:rPr>
              <a:t>In the second step, we developed a SVR model based on the normalized values of features. We trained the model using a learning dataset. </a:t>
            </a:r>
          </a:p>
          <a:p>
            <a:pPr marL="342900" indent="-342900">
              <a:buFont typeface="Arial" panose="020B0604020202020204" pitchFamily="34" charset="0"/>
              <a:buChar char="•"/>
            </a:pPr>
            <a:r>
              <a:rPr lang="en-US" sz="2400" dirty="0">
                <a:solidFill>
                  <a:schemeClr val="bg1">
                    <a:lumMod val="95000"/>
                  </a:schemeClr>
                </a:solidFill>
                <a:latin typeface="TimesNewRomanPSMT"/>
              </a:rPr>
              <a:t>The developed model was then applied to a test dataset for RUL estimation. </a:t>
            </a:r>
          </a:p>
          <a:p>
            <a:pPr marL="342900" indent="-342900">
              <a:buFont typeface="Arial" panose="020B0604020202020204" pitchFamily="34" charset="0"/>
              <a:buChar char="•"/>
            </a:pPr>
            <a:r>
              <a:rPr lang="en-US" sz="2400" dirty="0">
                <a:solidFill>
                  <a:schemeClr val="bg1">
                    <a:lumMod val="95000"/>
                  </a:schemeClr>
                </a:solidFill>
                <a:latin typeface="TimesNewRomanPSMT"/>
              </a:rPr>
              <a:t>We have used the SVR model with kernels. The common kernel functions </a:t>
            </a:r>
          </a:p>
          <a:p>
            <a:r>
              <a:rPr lang="en-US" sz="2400" dirty="0">
                <a:solidFill>
                  <a:schemeClr val="bg1">
                    <a:lumMod val="95000"/>
                  </a:schemeClr>
                </a:solidFill>
                <a:latin typeface="TimesNewRomanPSMT"/>
              </a:rPr>
              <a:t>     used for SVR approaches are linear, polynomial and RBF. Literature  suggests that   RBF performs better than other kernels in most of the cases. Thus, we have used the RBF kernel for the SVR model.</a:t>
            </a:r>
          </a:p>
          <a:p>
            <a:pPr marL="342900" indent="-342900">
              <a:buFont typeface="Arial" panose="020B0604020202020204" pitchFamily="34" charset="0"/>
              <a:buChar char="•"/>
            </a:pPr>
            <a:r>
              <a:rPr lang="en-US" sz="2400" dirty="0">
                <a:solidFill>
                  <a:schemeClr val="bg1">
                    <a:lumMod val="95000"/>
                  </a:schemeClr>
                </a:solidFill>
                <a:latin typeface="TimesNewRomanPSMT"/>
              </a:rPr>
              <a:t> We have used following values for parameters of </a:t>
            </a:r>
            <a:r>
              <a:rPr lang="en-US" sz="2400" dirty="0" err="1">
                <a:solidFill>
                  <a:schemeClr val="bg1">
                    <a:lumMod val="95000"/>
                  </a:schemeClr>
                </a:solidFill>
                <a:latin typeface="TimesNewRomanPSMT"/>
              </a:rPr>
              <a:t>SVRmodel</a:t>
            </a:r>
            <a:r>
              <a:rPr lang="en-US" sz="2400" dirty="0">
                <a:solidFill>
                  <a:schemeClr val="bg1">
                    <a:lumMod val="95000"/>
                  </a:schemeClr>
                </a:solidFill>
                <a:latin typeface="TimesNewRomanPSMT"/>
              </a:rPr>
              <a:t> using RBF </a:t>
            </a:r>
          </a:p>
          <a:p>
            <a:r>
              <a:rPr lang="en-US" sz="2400" dirty="0">
                <a:solidFill>
                  <a:schemeClr val="bg1">
                    <a:lumMod val="95000"/>
                  </a:schemeClr>
                </a:solidFill>
                <a:latin typeface="TimesNewRomanPSMT"/>
              </a:rPr>
              <a:t>      kernel:</a:t>
            </a:r>
          </a:p>
          <a:p>
            <a:r>
              <a:rPr lang="en-US" sz="2400" dirty="0">
                <a:solidFill>
                  <a:schemeClr val="bg1">
                    <a:lumMod val="95000"/>
                  </a:schemeClr>
                </a:solidFill>
                <a:latin typeface="TimesNewRomanPSMT"/>
              </a:rPr>
              <a:t>      ε = 0.1, C = 4, γ = 0.5</a:t>
            </a:r>
            <a:endParaRPr lang="en-IN" sz="2400" dirty="0">
              <a:solidFill>
                <a:schemeClr val="bg1">
                  <a:lumMod val="95000"/>
                </a:schemeClr>
              </a:solidFill>
              <a:latin typeface="TimesNewRomanPSMT"/>
            </a:endParaRPr>
          </a:p>
        </p:txBody>
      </p:sp>
    </p:spTree>
    <p:extLst>
      <p:ext uri="{BB962C8B-B14F-4D97-AF65-F5344CB8AC3E}">
        <p14:creationId xmlns:p14="http://schemas.microsoft.com/office/powerpoint/2010/main" val="317024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772C280-FB91-4132-B622-ACBA674D3C3C}"/>
              </a:ext>
            </a:extLst>
          </p:cNvPr>
          <p:cNvSpPr/>
          <p:nvPr/>
        </p:nvSpPr>
        <p:spPr>
          <a:xfrm>
            <a:off x="662031" y="139230"/>
            <a:ext cx="5433969" cy="132407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C649C1F5-21CC-4292-AED8-22ED31EA7AD8}"/>
              </a:ext>
            </a:extLst>
          </p:cNvPr>
          <p:cNvSpPr/>
          <p:nvPr/>
        </p:nvSpPr>
        <p:spPr>
          <a:xfrm>
            <a:off x="662032" y="240305"/>
            <a:ext cx="4648200" cy="112192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pitted surface of an angular contact ball bearing Stock Photo - Alamy">
            <a:extLst>
              <a:ext uri="{FF2B5EF4-FFF2-40B4-BE49-F238E27FC236}">
                <a16:creationId xmlns:a16="http://schemas.microsoft.com/office/drawing/2014/main" id="{C75DF717-75D7-4DBE-854F-3BE548669F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8869"/>
          <a:stretch/>
        </p:blipFill>
        <p:spPr bwMode="auto">
          <a:xfrm>
            <a:off x="8005763" y="4169328"/>
            <a:ext cx="4186237" cy="26886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6CA8A4-1C5A-40FE-B464-70697A496AB9}"/>
              </a:ext>
            </a:extLst>
          </p:cNvPr>
          <p:cNvSpPr>
            <a:spLocks noGrp="1"/>
          </p:cNvSpPr>
          <p:nvPr>
            <p:ph type="title"/>
          </p:nvPr>
        </p:nvSpPr>
        <p:spPr/>
        <p:txBody>
          <a:bodyPr/>
          <a:lstStyle/>
          <a:p>
            <a:r>
              <a:rPr lang="en-US" sz="4000" b="1" dirty="0">
                <a:solidFill>
                  <a:schemeClr val="tx1">
                    <a:lumMod val="75000"/>
                    <a:lumOff val="25000"/>
                  </a:schemeClr>
                </a:solidFill>
                <a:latin typeface="Palatino Linotype" panose="02040502050505030304" pitchFamily="18" charset="0"/>
              </a:rPr>
              <a:t>Contribution</a:t>
            </a:r>
            <a:r>
              <a:rPr lang="en-US" sz="4400" b="1" dirty="0">
                <a:solidFill>
                  <a:srgbClr val="000000"/>
                </a:solidFill>
                <a:effectLst/>
                <a:latin typeface="TimesNewRomanPS-BoldMT"/>
              </a:rPr>
              <a:t> </a:t>
            </a:r>
            <a:br>
              <a:rPr lang="en-US" dirty="0"/>
            </a:br>
            <a:endParaRPr lang="en-IN" dirty="0"/>
          </a:p>
        </p:txBody>
      </p:sp>
      <p:sp>
        <p:nvSpPr>
          <p:cNvPr id="3" name="Content Placeholder 2">
            <a:extLst>
              <a:ext uri="{FF2B5EF4-FFF2-40B4-BE49-F238E27FC236}">
                <a16:creationId xmlns:a16="http://schemas.microsoft.com/office/drawing/2014/main" id="{379B06B6-9391-450B-98B2-71EE93A9FCFD}"/>
              </a:ext>
            </a:extLst>
          </p:cNvPr>
          <p:cNvSpPr>
            <a:spLocks noGrp="1"/>
          </p:cNvSpPr>
          <p:nvPr>
            <p:ph idx="1"/>
          </p:nvPr>
        </p:nvSpPr>
        <p:spPr>
          <a:xfrm>
            <a:off x="502640" y="1487051"/>
            <a:ext cx="10515600" cy="4351338"/>
          </a:xfrm>
        </p:spPr>
        <p:txBody>
          <a:bodyPr>
            <a:noAutofit/>
          </a:bodyPr>
          <a:lstStyle/>
          <a:p>
            <a:pPr marL="0" indent="0" defTabSz="914400">
              <a:buNone/>
            </a:pPr>
            <a:r>
              <a:rPr lang="en-US" sz="2400" b="1" dirty="0">
                <a:solidFill>
                  <a:srgbClr val="522FC3"/>
                </a:solidFill>
                <a:latin typeface="Baskerville Old Face" panose="02020602080505020303" pitchFamily="18" charset="0"/>
              </a:rPr>
              <a:t>     We contributed in the project in the following manner: </a:t>
            </a:r>
          </a:p>
          <a:p>
            <a:pPr marL="0" indent="0" defTabSz="914400">
              <a:buNone/>
            </a:pPr>
            <a:r>
              <a:rPr lang="en-US" sz="2400" b="1" dirty="0">
                <a:solidFill>
                  <a:srgbClr val="522FC3"/>
                </a:solidFill>
                <a:latin typeface="Baskerville Old Face" panose="02020602080505020303" pitchFamily="18" charset="0"/>
              </a:rPr>
              <a:t>     1. Feature Extraction: </a:t>
            </a:r>
          </a:p>
          <a:p>
            <a:pPr marL="0" defTabSz="914400"/>
            <a:r>
              <a:rPr lang="en-US" sz="2400" b="1" dirty="0">
                <a:solidFill>
                  <a:srgbClr val="522FC3"/>
                </a:solidFill>
                <a:latin typeface="Baskerville Old Face" panose="02020602080505020303" pitchFamily="18" charset="0"/>
              </a:rPr>
              <a:t>We decided on the features to be used for the model. </a:t>
            </a:r>
          </a:p>
          <a:p>
            <a:pPr marL="0" defTabSz="914400"/>
            <a:r>
              <a:rPr lang="en-US" sz="2400" b="1" dirty="0">
                <a:solidFill>
                  <a:srgbClr val="522FC3"/>
                </a:solidFill>
                <a:latin typeface="Baskerville Old Face" panose="02020602080505020303" pitchFamily="18" charset="0"/>
              </a:rPr>
              <a:t>We researched for a way to extract feature from given dataset </a:t>
            </a:r>
          </a:p>
          <a:p>
            <a:pPr marL="0" defTabSz="914400"/>
            <a:r>
              <a:rPr lang="en-US" sz="2400" b="1" dirty="0">
                <a:solidFill>
                  <a:srgbClr val="522FC3"/>
                </a:solidFill>
                <a:latin typeface="Baskerville Old Face" panose="02020602080505020303" pitchFamily="18" charset="0"/>
              </a:rPr>
              <a:t>We extracted the features from the dataset. </a:t>
            </a:r>
          </a:p>
          <a:p>
            <a:pPr marL="0" defTabSz="914400"/>
            <a:r>
              <a:rPr lang="en-US" sz="2400" b="1" dirty="0">
                <a:solidFill>
                  <a:srgbClr val="522FC3"/>
                </a:solidFill>
                <a:latin typeface="Baskerville Old Face" panose="02020602080505020303" pitchFamily="18" charset="0"/>
              </a:rPr>
              <a:t>We defined functions for feature extraction and extracted features for learning and </a:t>
            </a:r>
          </a:p>
          <a:p>
            <a:pPr marL="0" indent="0" defTabSz="914400">
              <a:buNone/>
            </a:pPr>
            <a:r>
              <a:rPr lang="en-US" sz="2400" b="1" dirty="0">
                <a:solidFill>
                  <a:srgbClr val="522FC3"/>
                </a:solidFill>
                <a:latin typeface="Baskerville Old Face" panose="02020602080505020303" pitchFamily="18" charset="0"/>
              </a:rPr>
              <a:t>     testing dataset. </a:t>
            </a:r>
          </a:p>
          <a:p>
            <a:pPr marL="0" indent="0" defTabSz="914400">
              <a:buNone/>
            </a:pPr>
            <a:r>
              <a:rPr lang="en-US" sz="1600" b="1" dirty="0">
                <a:solidFill>
                  <a:srgbClr val="522FC3"/>
                </a:solidFill>
                <a:latin typeface="Baskerville Old Face" panose="02020602080505020303" pitchFamily="18" charset="0"/>
              </a:rPr>
              <a:t>    </a:t>
            </a:r>
            <a:endParaRPr lang="en-IN" sz="1600" b="1" dirty="0">
              <a:solidFill>
                <a:srgbClr val="522FC3"/>
              </a:solidFill>
              <a:latin typeface="Baskerville Old Face" panose="02020602080505020303" pitchFamily="18" charset="0"/>
            </a:endParaRPr>
          </a:p>
        </p:txBody>
      </p:sp>
    </p:spTree>
    <p:extLst>
      <p:ext uri="{BB962C8B-B14F-4D97-AF65-F5344CB8AC3E}">
        <p14:creationId xmlns:p14="http://schemas.microsoft.com/office/powerpoint/2010/main" val="1474091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2187</TotalTime>
  <Words>1467</Words>
  <Application>Microsoft Office PowerPoint</Application>
  <PresentationFormat>Widescreen</PresentationFormat>
  <Paragraphs>154</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Baskerville Old Face</vt:lpstr>
      <vt:lpstr>Calibri</vt:lpstr>
      <vt:lpstr>Calibri Light</vt:lpstr>
      <vt:lpstr>Lucida Bright</vt:lpstr>
      <vt:lpstr>Palatino Linotype</vt:lpstr>
      <vt:lpstr>Times</vt:lpstr>
      <vt:lpstr>Times New Roman</vt:lpstr>
      <vt:lpstr>TimesNewRomanPS-BoldMT</vt:lpstr>
      <vt:lpstr>TimesNewRomanPSMT</vt:lpstr>
      <vt:lpstr>Office Theme</vt:lpstr>
      <vt:lpstr>Remaining Useful Life Prediction of  Cutting Tools Based on Support Vector  Regression</vt:lpstr>
      <vt:lpstr>Presentation By</vt:lpstr>
      <vt:lpstr> Problem Statement  </vt:lpstr>
      <vt:lpstr> Problem Statement  </vt:lpstr>
      <vt:lpstr>Motivation</vt:lpstr>
      <vt:lpstr>Motivation</vt:lpstr>
      <vt:lpstr>Methodology  </vt:lpstr>
      <vt:lpstr>Methodology  </vt:lpstr>
      <vt:lpstr>Contribution  </vt:lpstr>
      <vt:lpstr>Contribution  </vt:lpstr>
      <vt:lpstr>What is SVR?</vt:lpstr>
      <vt:lpstr>where   is the regularized term,   is the   -insensitive loss function,    is the tube size of SVM, and C is the regularization constant determining the trade-off between the empirical error and the regularized term. Two variables     and    are introduced to representing the distance from desired values to the corresponding boundary values of the    -tube, and the Eq. (2) can be rewritten as:            ..(5)                                     </vt:lpstr>
      <vt:lpstr>                    ..(6)</vt:lpstr>
      <vt:lpstr>Score using Linear kernel</vt:lpstr>
      <vt:lpstr>  </vt:lpstr>
      <vt:lpstr>  </vt:lpstr>
      <vt:lpstr>Discussion  </vt:lpstr>
      <vt:lpstr>Discussion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Sticker Org Chart</dc:title>
  <dc:creator>Serge Starenko</dc:creator>
  <cp:lastModifiedBy>gaurav chambhare</cp:lastModifiedBy>
  <cp:revision>172</cp:revision>
  <dcterms:created xsi:type="dcterms:W3CDTF">2021-01-14T15:19:47Z</dcterms:created>
  <dcterms:modified xsi:type="dcterms:W3CDTF">2021-05-08T06:38:12Z</dcterms:modified>
</cp:coreProperties>
</file>